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1" r:id="rId10"/>
    <p:sldId id="264" r:id="rId11"/>
    <p:sldId id="265" r:id="rId12"/>
    <p:sldId id="273" r:id="rId13"/>
    <p:sldId id="272" r:id="rId14"/>
    <p:sldId id="268" r:id="rId15"/>
    <p:sldId id="269" r:id="rId16"/>
    <p:sldId id="270" r:id="rId17"/>
  </p:sldIdLst>
  <p:sldSz cx="14630400" cy="8229600"/>
  <p:notesSz cx="8229600" cy="14630400"/>
  <p:embeddedFontLst>
    <p:embeddedFont>
      <p:font typeface="Roboto Slab" charset="0"/>
      <p:regular r:id="rId19"/>
    </p:embeddedFont>
    <p:embeddedFont>
      <p:font typeface="Calibri" pitchFamily="34" charset="0"/>
      <p:regular r:id="rId20"/>
      <p:bold r:id="rId21"/>
      <p:italic r:id="rId22"/>
      <p:boldItalic r:id="rId23"/>
    </p:embeddedFont>
    <p:embeddedFont>
      <p:font typeface="Roboto" charset="0"/>
      <p:regular r:id="rId24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97" d="100"/>
          <a:sy n="97" d="100"/>
        </p:scale>
        <p:origin x="-330" y="-102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762000" y="1096963"/>
            <a:ext cx="9753600" cy="54864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</p:spPr>
        <p:txBody>
          <a:bodyPr/>
          <a:lstStyle/>
          <a:p>
            <a:fld id="{F7021451-1387-4CA6-816F-3879F97B5CBC}" type="slidenum">
              <a:rPr lang="en-US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71B2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02733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71B2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02733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71B2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02733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71B2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02733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71B2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02733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71B2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02733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71B2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02733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71B2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02733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71B2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02733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71B2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02733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71B2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02733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71B2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02733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71B2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02733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71B2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02733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71B2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02733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6543" y="0"/>
            <a:ext cx="5823857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784991"/>
            <a:ext cx="7556421" cy="19564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7700"/>
              </a:lnSpc>
              <a:buNone/>
            </a:pPr>
            <a:r>
              <a:rPr lang="en-US" sz="7200" dirty="0">
                <a:solidFill>
                  <a:srgbClr val="76B9F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Электрическое приключение </a:t>
            </a:r>
            <a:endParaRPr lang="en-US" sz="7200" dirty="0"/>
          </a:p>
        </p:txBody>
      </p:sp>
      <p:sp>
        <p:nvSpPr>
          <p:cNvPr id="4" name="Text 1"/>
          <p:cNvSpPr/>
          <p:nvPr/>
        </p:nvSpPr>
        <p:spPr>
          <a:xfrm>
            <a:off x="793790" y="5081588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2"/>
          <p:cNvSpPr/>
          <p:nvPr/>
        </p:nvSpPr>
        <p:spPr>
          <a:xfrm>
            <a:off x="1" y="5374303"/>
            <a:ext cx="9143999" cy="2256583"/>
          </a:xfrm>
          <a:prstGeom prst="roundRect">
            <a:avLst>
              <a:gd name="adj" fmla="val 1703"/>
            </a:avLst>
          </a:prstGeom>
          <a:solidFill>
            <a:schemeClr val="accent1">
              <a:lumMod val="50000"/>
            </a:schemeClr>
          </a:solidFill>
          <a:ln/>
        </p:spPr>
      </p:sp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0740" y="0"/>
            <a:ext cx="543966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72143" y="97971"/>
            <a:ext cx="11191381" cy="8708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300"/>
              </a:lnSpc>
              <a:buNone/>
            </a:pPr>
            <a:r>
              <a:rPr lang="en-US" sz="4200" dirty="0">
                <a:solidFill>
                  <a:srgbClr val="76B9F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Миссия по ремонту систем станции</a:t>
            </a:r>
            <a:endParaRPr lang="en-US" sz="4200" dirty="0"/>
          </a:p>
        </p:txBody>
      </p:sp>
      <p:sp>
        <p:nvSpPr>
          <p:cNvPr id="4" name="Text 1"/>
          <p:cNvSpPr/>
          <p:nvPr/>
        </p:nvSpPr>
        <p:spPr>
          <a:xfrm>
            <a:off x="272143" y="794657"/>
            <a:ext cx="8918597" cy="9609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00" dirty="0">
                <a:solidFill>
                  <a:schemeClr val="accent5">
                    <a:lumMod val="60000"/>
                    <a:lumOff val="40000"/>
                  </a:scheme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На станции вышли из строя различные системы. Экипажу нужно выполнить расчеты, чтобы подобрать правильные детали для починки</a:t>
            </a:r>
            <a:r>
              <a:rPr lang="en-US" sz="1600" dirty="0">
                <a:solidFill>
                  <a:schemeClr val="accent5">
                    <a:lumMod val="60000"/>
                    <a:lumOff val="40000"/>
                  </a:scheme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</a:t>
            </a:r>
            <a:endParaRPr lang="en-US" sz="16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Shape 2"/>
          <p:cNvSpPr/>
          <p:nvPr/>
        </p:nvSpPr>
        <p:spPr>
          <a:xfrm>
            <a:off x="0" y="2274866"/>
            <a:ext cx="9190740" cy="2362448"/>
          </a:xfrm>
          <a:prstGeom prst="roundRect">
            <a:avLst>
              <a:gd name="adj" fmla="val 1703"/>
            </a:avLst>
          </a:prstGeom>
          <a:solidFill>
            <a:schemeClr val="accent1">
              <a:lumMod val="50000"/>
            </a:schemeClr>
          </a:solidFill>
          <a:ln/>
        </p:spPr>
      </p:sp>
      <p:sp>
        <p:nvSpPr>
          <p:cNvPr id="6" name="Text 3"/>
          <p:cNvSpPr/>
          <p:nvPr/>
        </p:nvSpPr>
        <p:spPr>
          <a:xfrm>
            <a:off x="272143" y="1938276"/>
            <a:ext cx="2693551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Задача №1: Заряд</a:t>
            </a:r>
            <a:endParaRPr lang="en-US" sz="21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Text 4"/>
          <p:cNvSpPr/>
          <p:nvPr/>
        </p:nvSpPr>
        <p:spPr>
          <a:xfrm>
            <a:off x="272143" y="2411424"/>
            <a:ext cx="8730343" cy="156186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/>
            <a:r>
              <a:rPr lang="ru-RU" sz="2800" dirty="0" smtClean="0">
                <a:solidFill>
                  <a:schemeClr val="bg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На солнечные батареи космической станции за 10 минут непрерывной работы попадает поток частиц, создающий ток 0,3 А. Какой суммарный электрический заряд накапливается на панелях за это время?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9" name="Text 6"/>
          <p:cNvSpPr/>
          <p:nvPr/>
        </p:nvSpPr>
        <p:spPr>
          <a:xfrm>
            <a:off x="272143" y="5037713"/>
            <a:ext cx="3273862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Задача №2: Работа тока</a:t>
            </a:r>
            <a:endParaRPr lang="en-US" sz="21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Text 7"/>
          <p:cNvSpPr/>
          <p:nvPr/>
        </p:nvSpPr>
        <p:spPr>
          <a:xfrm>
            <a:off x="272143" y="5374302"/>
            <a:ext cx="8730343" cy="20279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/>
            <a:r>
              <a:rPr lang="ru-RU" sz="2800" dirty="0" smtClean="0">
                <a:solidFill>
                  <a:schemeClr val="bg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При включении аварийного маяка на спускаемом аппарате через лампу проходит заряд 150 Кл. Лампа работает при напряжении 28 В. Какую работу совершает электрическое поле в цепи маяка?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2"/>
          <p:cNvSpPr/>
          <p:nvPr/>
        </p:nvSpPr>
        <p:spPr>
          <a:xfrm>
            <a:off x="6030686" y="3107114"/>
            <a:ext cx="8599714" cy="3065086"/>
          </a:xfrm>
          <a:prstGeom prst="roundRect">
            <a:avLst>
              <a:gd name="adj" fmla="val 1703"/>
            </a:avLst>
          </a:prstGeom>
          <a:solidFill>
            <a:schemeClr val="accent1">
              <a:lumMod val="50000"/>
            </a:schemeClr>
          </a:solidFill>
          <a:ln/>
        </p:spPr>
      </p:sp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030686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424543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76B9F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Расчеты для основного компьютера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3441502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6280190" y="2492829"/>
            <a:ext cx="486763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Задача №3: Сила тока по закону…</a:t>
            </a:r>
            <a:endParaRPr lang="en-US" sz="22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Text 3"/>
          <p:cNvSpPr/>
          <p:nvPr/>
        </p:nvSpPr>
        <p:spPr>
          <a:xfrm>
            <a:off x="6280190" y="3107114"/>
            <a:ext cx="8056297" cy="28206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/>
            <a:r>
              <a:rPr lang="ru-RU" sz="2800" dirty="0" smtClean="0">
                <a:solidFill>
                  <a:schemeClr val="bg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Для включения двигателя стыковочного механизма требуется напряжение 1,1 кВ. Сопротивление обмотки двигателя составляет 500 Ом. Рассчитайте силу тока в двигателе. </a:t>
            </a:r>
          </a:p>
          <a:p>
            <a:pPr algn="just"/>
            <a:endParaRPr lang="ru-RU" sz="2800" dirty="0" smtClean="0">
              <a:solidFill>
                <a:schemeClr val="bg1"/>
              </a:solidFill>
              <a:latin typeface="Roboto" pitchFamily="34" charset="0"/>
              <a:ea typeface="Roboto" pitchFamily="34" charset="-122"/>
              <a:cs typeface="Roboto" pitchFamily="34" charset="-120"/>
            </a:endParaRPr>
          </a:p>
          <a:p>
            <a:pPr algn="just"/>
            <a:r>
              <a:rPr lang="ru-RU" sz="2800" dirty="0" smtClean="0">
                <a:solidFill>
                  <a:schemeClr val="bg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Выдержит ли пусковое реле, рассчитанное на максимальный ток 2,5 А?</a:t>
            </a:r>
            <a:endParaRPr lang="en-US" sz="175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473792" y="7750629"/>
            <a:ext cx="2084933" cy="478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>
            <a:lum bright="-10000"/>
          </a:blip>
          <a:srcRect l="1338" t="14972" r="2307" b="22255"/>
          <a:stretch>
            <a:fillRect/>
          </a:stretch>
        </p:blipFill>
        <p:spPr>
          <a:xfrm>
            <a:off x="0" y="0"/>
            <a:ext cx="14630399" cy="82296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5081588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pic>
        <p:nvPicPr>
          <p:cNvPr id="7" name="Рисунок 6" descr="ufo-alien-futuristic-ufo-spaceship-png-isolated-tr-edited-free (carve.photos).png"/>
          <p:cNvPicPr>
            <a:picLocks noChangeAspect="1"/>
          </p:cNvPicPr>
          <p:nvPr/>
        </p:nvPicPr>
        <p:blipFill>
          <a:blip r:embed="rId4">
            <a:lum bright="10000"/>
          </a:blip>
          <a:stretch>
            <a:fillRect/>
          </a:stretch>
        </p:blipFill>
        <p:spPr>
          <a:xfrm>
            <a:off x="10499888" y="0"/>
            <a:ext cx="3094926" cy="30949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1738 0.32735 C -0.79991 0.3233 -0.78559 0.31867 -0.76921 0.31385 C -0.76313 0.31674 -0.75445 0.31211 -0.74816 0.31134 C -0.73893 0.31231 -0.73839 0.31327 -0.73004 0.31134 C -0.72526 0.31018 -0.72038 0.30594 -0.71582 0.30324 C -0.71061 0.30015 -0.7053 0.29803 -0.69998 0.29649 C -0.69412 0.29726 -0.68077 0.29938 -0.67589 0.29919 C -0.65907 0.2988 -0.62543 0.29649 -0.62543 0.29649 C -0.61697 0.29842 -0.6084 0.299 -0.59983 0.30054 C -0.59277 0.29745 -0.60124 0.30054 -0.58854 0.30054 C -0.5752 0.30054 -0.56196 0.29957 -0.54861 0.29919 C -0.52452 0.29572 -0.53603 0.29707 -0.514 0.29514 C -0.47754 0.28858 -0.44065 0.29051 -0.40408 0.28974 C -0.37381 0.29167 -0.34397 0.28472 -0.31369 0.28183 C -0.2857 0.2826 -0.25977 0.28414 -0.23231 0.28588 C -0.22179 0.28106 -0.21018 0.28356 -0.19922 0.28183 C -0.17177 0.27739 -0.14399 0.27643 -0.11643 0.27373 C -0.10786 0.27064 -0.11838 0.27373 -0.10504 0.27373 C -0.09614 0.27373 -0.08681 0.27199 -0.07802 0.26967 C -0.07107 0.26562 -0.06337 0.26775 -0.0561 0.26582 C -0.04416 0.26254 -0.03255 0.25617 -0.02073 0.25231 C -0.01422 0.25019 -0.00825 0.24788 -0.00195 0.2444 C -0.00195 0.2444 0.00369 0.24113 0.00488 0.24035 C 0.00564 0.23997 0.00716 0.239 0.00716 0.239 C 0.01074 0.23457 0.01649 0.23071 0.02062 0.2282 C 0.02615 0.22473 0.02854 0.21431 0.03418 0.21084 C 0.03472 0.20949 0.03505 0.20795 0.0357 0.20679 C 0.03711 0.20467 0.04026 0.20139 0.04026 0.20139 C 0.04525 0.18846 0.05143 0.17631 0.05762 0.16532 C 0.06 0.15008 0.0574 0.13599 0.05534 0.12114 C 0.05306 0.10494 0.05414 0.08777 0.05154 0.07157 C 0.05035 0.06443 0.04937 0.05073 0.04546 0.0461 C 0.0447 0.04533 0.04394 0.04456 0.04329 0.04359 C 0.04167 0.04109 0.04047 0.03761 0.03874 0.03549 C 0.0332 0.02893 0.02821 0.02276 0.02213 0.01813 C 0.01975 0.0162 0.0179 0.01292 0.01541 0.01138 C 0.01389 0.01042 0.01237 0.00964 0.01085 0.00868 C 0.01009 0.00829 0.00857 0.00733 0.00857 0.00733 C 0.00152 -0.00135 -0.00814 -0.00502 -0.01628 -0.01003 C -0.01888 -0.01158 -0.023 -0.01273 -0.02528 -0.01543 C -0.02702 -0.01736 -0.03006 -0.02103 -0.03201 -0.02199 C -0.03396 -0.02296 -0.03603 -0.02276 -0.03809 -0.02334 C -0.04145 -0.02431 -0.04438 -0.02662 -0.04785 -0.02739 C -0.06662 -0.03164 -0.08561 -0.03337 -0.10438 -0.0382 C -0.11317 -0.03492 -0.13368 -0.03704 -0.13748 -0.03685 C -0.18088 -0.03087 -0.22461 -0.02527 -0.26769 -0.01408 C -0.28993 -0.01582 -0.31152 -0.02199 -0.33399 -0.02334 C -0.34777 -0.02952 -0.36144 -0.03009 -0.37543 -0.03414 C -0.38835 -0.038 -0.40072 -0.04591 -0.41385 -0.04881 C -0.4273 -0.05189 -0.44097 -0.05131 -0.45454 -0.05286 C -0.46408 -0.05536 -0.47363 -0.05671 -0.48307 -0.05961 C -0.5025 -0.05903 -0.52832 -0.06173 -0.54937 -0.05556 C -0.56033 -0.05729 -0.56999 -0.05806 -0.58095 -0.05556 C -0.58648 -0.05633 -0.59201 -0.05826 -0.59755 -0.05826 C -0.6058 -0.05826 -0.61502 -0.05517 -0.62316 -0.05421 C -0.6314 -0.05208 -0.63987 -0.05112 -0.648 -0.04745 C -0.65137 -0.0434 -0.65538 -0.04186 -0.65929 -0.03955 C -0.66081 -0.03858 -0.66233 -0.03781 -0.66385 -0.03685 C -0.66461 -0.03646 -0.66612 -0.0355 -0.66612 -0.0355 C -0.67057 -0.03009 -0.67502 -0.0245 -0.67969 -0.01948 C -0.68099 -0.01794 -0.68262 -0.01775 -0.68414 -0.01678 C -0.6849 -0.0164 -0.68642 -0.01543 -0.68642 -0.01543 C -0.68837 -0.01042 -0.68956 -0.01003 -0.69238 -0.00733 C -0.6964 -0.00328 -0.70258 0.0027 -0.70595 0.00868 C -0.71159 0.01871 -0.71571 0.03144 -0.72255 0.03954 C -0.72439 0.04456 -0.72591 0.04417 -0.72862 0.04745 C -0.73188 0.05131 -0.73438 0.05575 -0.73763 0.05961 C -0.74197 0.07099 -0.73622 0.05768 -0.74143 0.06501 C -0.74295 0.06713 -0.74392 0.07021 -0.74512 0.07292 C -0.74837 0.07986 -0.75 0.0897 -0.75119 0.09838 C -0.75206 0.11207 -0.75488 0.12384 -0.7564 0.13715 C -0.75836 0.15471 -0.76063 0.17303 -0.76172 0.19078 C -0.76085 0.20679 -0.75977 0.22357 -0.75716 0.239 C -0.75543 0.24903 -0.75271 0.2581 -0.75119 0.26832 C -0.75098 0.27585 -0.75043 0.3044 -0.74968 0.3152 C -0.74946 0.31829 -0.74653 0.32967 -0.74588 0.3314 C -0.7449 0.3341 -0.74284 0.33931 -0.74284 0.33931 C -0.74175 0.34626 -0.74121 0.3505 -0.73839 0.35552 C -0.73655 0.36516 -0.73589 0.375 -0.73459 0.38484 C -0.73416 0.3885 -0.73427 0.39255 -0.73307 0.39564 C -0.72949 0.4049 -0.72472 0.41724 -0.71875 0.42245 C -0.71691 0.424 -0.71615 0.42322 -0.7143 0.42496 C -0.71213 0.42708 -0.70757 0.43499 -0.70454 0.43576 C -0.69336 0.43885 -0.68186 0.43827 -0.67057 0.44116 C -0.66385 0.4402 -0.65766 0.43885 -0.65104 0.43711 C -0.63433 0.42727 -0.61892 0.42978 -0.60059 0.42901 C -0.59516 0.42708 -0.58952 0.42207 -0.58399 0.4211 C -0.5765 0.41994 -0.56142 0.4184 -0.56142 0.4184 C -0.52083 0.41956 -0.48155 0.41802 -0.44097 0.41705 C -0.43012 0.41512 -0.41938 0.41377 -0.40853 0.41165 C -0.38119 0.41339 -0.35395 0.41705 -0.3265 0.4184 C -0.30089 0.41512 -0.27648 0.41724 -0.25119 0.41975 C -0.23948 0.41705 -0.2207 0.42072 -0.21202 0.4211 C -0.19716 0.4238 -0.18251 0.42747 -0.16754 0.42901 C -0.15527 0.43171 -0.14301 0.43962 -0.13064 0.44116 C -0.12489 0.44194 -0.11914 0.44213 -0.11339 0.44251 C -0.09625 0.44637 -0.07932 0.45274 -0.06218 0.45717 C -0.0561 0.45872 -0.05024 0.4618 -0.04405 0.46258 C -0.01921 0.46566 0.00575 0.46605 0.03049 0.47048 C 0.04232 0.47473 0.05371 0.47492 0.06586 0.47589 C 0.07823 0.48032 0.08713 0.47801 0.10124 0.47724 C 0.10286 0.47627 0.1046 0.47569 0.10579 0.47319 C 0.10699 0.47087 0.10872 0.46528 0.10872 0.46528 C 0.10796 0.45852 0.10699 0.45293 0.10579 0.44637 C 0.10558 0.44502 0.10037 0.43596 0.09972 0.43441 C 0.09321 0.42052 0.08507 0.41165 0.07563 0.4049 C 0.07118 0.40181 0.06641 0.40123 0.06207 0.39834 C 0.05338 0.39255 0.04449 0.38734 0.0357 0.38214 C 0.02995 0.37866 0.02441 0.37326 0.01845 0.37153 C 0.01486 0.37056 0.01139 0.36979 0.00781 0.36883 C 0.00477 0.36786 -0.00119 0.36613 -0.00119 0.36613 C -0.01226 0.35301 -0.03136 0.35436 -0.04405 0.35146 C -0.05111 0.34992 -0.05805 0.34645 -0.06521 0.34471 C -0.07324 0.34278 -0.08127 0.34259 -0.0893 0.34066 C -0.10135 0.33777 -0.11339 0.33352 -0.12543 0.33005 C -0.13889 0.326 -0.15321 0.32292 -0.16612 0.3152 C -0.16905 0.31346 -0.17209 0.31308 -0.17513 0.3125 C -0.17991 0.31173 -0.18945 0.30999 -0.18945 0.30999 C -0.21148 0.30189 -0.23405 0.29745 -0.2564 0.29244 C -0.26487 0.29051 -0.273 0.28646 -0.28125 0.28318 C -0.29764 0.27662 -0.31445 0.27218 -0.33095 0.26717 C -0.35037 0.26119 -0.37033 0.26003 -0.38976 0.25366 C -0.39855 0.25077 -0.40744 0.24884 -0.41612 0.24556 C -0.42405 0.24267 -0.43175 0.23688 -0.43945 0.23225 C -0.44238 0.23052 -0.44542 0.23052 -0.44846 0.22955 C -0.45899 0.22646 -0.46843 0.22396 -0.47938 0.22299 C -0.49121 0.22087 -0.50304 0.21643 -0.51476 0.21219 C -0.52127 0.20988 -0.52778 0.20891 -0.53429 0.20679 C -0.53993 0.20486 -0.54536 0.20139 -0.55089 0.19888 C -0.55838 0.1956 -0.56586 0.19329 -0.57346 0.19078 C -0.5778 0.18943 -0.58192 0.18596 -0.58626 0.18403 C -0.58898 0.18075 -0.59223 0.17843 -0.59527 0.17612 C -0.59679 0.17496 -0.59983 0.17342 -0.59983 0.17342 C -0.60438 0.16724 -0.60981 0.16358 -0.61491 0.15856 C -0.61947 0.15413 -0.62348 0.14815 -0.62847 0.14525 C -0.63412 0.13831 -0.64084 0.13464 -0.64649 0.12789 C -0.64844 0.12268 -0.65169 0.11998 -0.65473 0.11709 C -0.65636 0.11555 -0.65929 0.11188 -0.65929 0.11188 C -0.65983 0.11053 -0.66016 0.10899 -0.66081 0.10783 C -0.66146 0.10667 -0.66254 0.10629 -0.66309 0.10513 C -0.66754 0.09568 -0.66059 0.10339 -0.66754 0.09163 C -0.6683 0.09028 -0.66916 0.08931 -0.66981 0.08777 C -0.67242 0.08198 -0.67307 0.07658 -0.67589 0.07157 C -0.67643 0.06848 -0.67839 0.06674 -0.67893 0.06366 C -0.68023 0.05633 -0.6798 0.04842 -0.68034 0.04089 C -0.67947 0.0272 -0.67904 0.00694 -0.67057 0.00193 C -0.66504 -0.01196 -0.65625 -0.01929 -0.64724 -0.02334 C -0.63292 -0.04032 -0.61773 -0.0434 -0.60135 -0.05151 C -0.59462 -0.05479 -0.58778 -0.05652 -0.58095 -0.05961 C -0.57823 -0.06077 -0.57552 -0.06308 -0.5727 -0.06366 C -0.56673 -0.06482 -0.56066 -0.0652 -0.55469 -0.06617 C -0.53027 -0.06443 -0.53635 -0.06424 -0.50271 -0.06617 C -0.4949 -0.06655 -0.48774 -0.07022 -0.48004 -0.07157 C -0.46593 -0.07388 -0.45193 -0.07793 -0.43793 -0.08102 C -0.4005 -0.07832 -0.36317 -0.08063 -0.32574 -0.08237 C -0.29709 -0.08642 -0.26714 -0.07948 -0.23839 -0.07832 C -0.21756 -0.07562 -0.19672 -0.07485 -0.17589 -0.07292 C -0.17036 -0.07099 -0.16482 -0.0679 -0.15929 -0.06617 C -0.15104 -0.06366 -0.14258 -0.06192 -0.13444 -0.05826 C -0.12251 -0.05286 -0.11079 -0.04514 -0.09907 -0.0382 C -0.09484 -0.03569 -0.0867 -0.03299 -0.08323 -0.02874 C -0.07964 -0.0245 -0.08182 -0.02662 -0.0765 -0.02334 C -0.07151 -0.02026 -0.06706 -0.01505 -0.06218 -0.01138 C -0.05577 -0.00656 -0.04937 -0.00309 -0.0433 0.00328 C -0.03917 0.00771 -0.03603 0.01331 -0.03201 0.01813 C -0.03049 0.01987 -0.02756 0.02334 -0.02756 0.02334 C -0.02539 0.02913 -0.02235 0.03183 -0.01921 0.03549 C -0.01834 0.03646 -0.0179 0.03839 -0.01704 0.03954 C -0.01411 0.04379 -0.01085 0.04726 -0.00792 0.0515 C -0.00727 0.05247 -0.00271 0.05787 -0.00119 0.05961 C -0.00043 0.06057 0.00108 0.06231 0.00108 0.06231 C 0.00206 0.06501 0.00282 0.0679 0.00412 0.07021 C 0.00488 0.07157 0.00575 0.07272 0.0064 0.07427 C 0.00803 0.07812 0.0089 0.08314 0.01085 0.08642 C 0.01291 0.08989 0.01519 0.09317 0.01617 0.09838 C 0.01866 0.11188 0.02409 0.12731 0.02897 0.1385 C 0.03179 0.14506 0.03309 0.152 0.0357 0.15856 C 0.03722 0.16647 0.03765 0.17708 0.04026 0.18403 C 0.04481 0.19637 0.04785 0.20949 0.04926 0.22415 C 0.04991 0.24768 0.04828 0.27392 0.05154 0.29649 C 0.05458 0.31771 0.05968 0.33815 0.06282 0.35937 C 0.0638 0.38368 0.06521 0.4076 0.06662 0.43171 C 0.06717 0.45235 0.06738 0.47145 0.06586 0.4919 C 0.06554 0.53048 0.06792 0.5814 0.06055 0.62056 C 0.06022 0.6223 0.05892 0.62288 0.05827 0.62442 C 0.05718 0.62693 0.05631 0.62982 0.05534 0.63252 C 0.05273 0.63985 0.05382 0.64217 0.05002 0.64853 C 0.04915 0.65297 0.04709 0.65625 0.04622 0.66069 C 0.0447 0.66879 0.04232 0.67419 0.0395 0.68075 C 0.03787 0.68461 0.03646 0.68885 0.03494 0.69271 C 0.03309 0.69753 0.02647 0.70428 0.02365 0.70756 C 0.01953 0.71238 0.01649 0.7174 0.01161 0.71952 C 0.00532 0.72704 -0.00228 0.73264 -0.00944 0.73688 C -0.01118 0.73785 -0.01248 0.74055 -0.014 0.74228 C -0.01617 0.74479 -0.0191 0.74363 -0.02149 0.74498 C -0.03049 0.75038 -0.03906 0.75058 -0.04861 0.75173 C -0.07411 0.75058 -0.0995 0.74711 -0.12468 0.73958 C -0.14974 0.73206 -0.1747 0.72184 -0.19998 0.71682 C -0.22548 0.71778 -0.25195 0.71624 -0.2768 0.72897 C -0.28516 0.73322 -0.29297 0.73785 -0.30013 0.74633 C -0.30263 0.74942 -0.30447 0.75251 -0.30686 0.75579 C -0.30827 0.75771 -0.31142 0.76099 -0.31142 0.76099 C -0.315 0.77045 -0.31293 0.76736 -0.31673 0.7718 C -0.31782 0.77855 -0.31912 0.78511 -0.32042 0.79186 C -0.32096 0.79456 -0.3214 0.79726 -0.32194 0.79996 C -0.32216 0.80131 -0.3227 0.80382 -0.3227 0.80382 C -0.32335 0.81308 -0.32357 0.81578 -0.32194 0.82388 C -0.32118 0.82349 -0.31966 0.82272 -0.31966 0.82272 " pathEditMode="relative" ptsTypes="fffffffffffffffffffffffffffffffffffffffffffffffffffffffffffffffffffffffffffffffffffffffffffffffffffffffffffffffffffffffffffffffffffffffffffffffffffffffffffffffffffffffffffffffffffffffffffffffffffffffffffffffA">
                                      <p:cBhvr>
                                        <p:cTn id="6" dur="3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0740" y="0"/>
            <a:ext cx="5439660" cy="8229600"/>
          </a:xfrm>
          <a:prstGeom prst="rect">
            <a:avLst/>
          </a:prstGeom>
        </p:spPr>
      </p:pic>
      <p:sp>
        <p:nvSpPr>
          <p:cNvPr id="11" name="Shape 2"/>
          <p:cNvSpPr/>
          <p:nvPr/>
        </p:nvSpPr>
        <p:spPr>
          <a:xfrm>
            <a:off x="0" y="5017388"/>
            <a:ext cx="9143999" cy="2027983"/>
          </a:xfrm>
          <a:prstGeom prst="roundRect">
            <a:avLst>
              <a:gd name="adj" fmla="val 1703"/>
            </a:avLst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</p:sp>
      <p:sp>
        <p:nvSpPr>
          <p:cNvPr id="3" name="Text 0"/>
          <p:cNvSpPr/>
          <p:nvPr/>
        </p:nvSpPr>
        <p:spPr>
          <a:xfrm>
            <a:off x="272143" y="97971"/>
            <a:ext cx="11191381" cy="8708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300"/>
              </a:lnSpc>
              <a:buNone/>
            </a:pPr>
            <a:r>
              <a:rPr lang="en-US" sz="4200" dirty="0">
                <a:solidFill>
                  <a:srgbClr val="76B9F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Миссия по ремонту систем станции</a:t>
            </a:r>
            <a:endParaRPr lang="en-US" sz="4200" dirty="0"/>
          </a:p>
        </p:txBody>
      </p:sp>
      <p:sp>
        <p:nvSpPr>
          <p:cNvPr id="5" name="Shape 2"/>
          <p:cNvSpPr/>
          <p:nvPr/>
        </p:nvSpPr>
        <p:spPr>
          <a:xfrm>
            <a:off x="0" y="1556285"/>
            <a:ext cx="9190740" cy="1731943"/>
          </a:xfrm>
          <a:prstGeom prst="roundRect">
            <a:avLst>
              <a:gd name="adj" fmla="val 1703"/>
            </a:avLst>
          </a:prstGeom>
          <a:solidFill>
            <a:schemeClr val="accent1">
              <a:lumMod val="50000"/>
            </a:schemeClr>
          </a:solidFill>
          <a:ln/>
        </p:spPr>
      </p:sp>
      <p:sp>
        <p:nvSpPr>
          <p:cNvPr id="7" name="Text 4"/>
          <p:cNvSpPr/>
          <p:nvPr/>
        </p:nvSpPr>
        <p:spPr>
          <a:xfrm>
            <a:off x="225404" y="1556285"/>
            <a:ext cx="8744426" cy="156186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/>
            <a:r>
              <a:rPr lang="ru-RU" sz="2800" dirty="0" smtClean="0">
                <a:solidFill>
                  <a:schemeClr val="bg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Через блок управления </a:t>
            </a:r>
            <a:r>
              <a:rPr lang="ru-RU" sz="2800" dirty="0" err="1" smtClean="0">
                <a:solidFill>
                  <a:schemeClr val="bg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климат-контролем</a:t>
            </a:r>
            <a:r>
              <a:rPr lang="ru-RU" sz="2800" dirty="0" smtClean="0">
                <a:solidFill>
                  <a:schemeClr val="bg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модуля «Наука» протекает ток 0,5 А при напряжении 220 В. Определите сопротивление цепи блока управления.</a:t>
            </a:r>
            <a:endParaRPr lang="en-US" sz="2800" dirty="0"/>
          </a:p>
        </p:txBody>
      </p:sp>
      <p:sp>
        <p:nvSpPr>
          <p:cNvPr id="10" name="Text 7"/>
          <p:cNvSpPr/>
          <p:nvPr/>
        </p:nvSpPr>
        <p:spPr>
          <a:xfrm>
            <a:off x="225404" y="5160201"/>
            <a:ext cx="8744425" cy="18851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/>
            <a:r>
              <a:rPr lang="ru-RU" sz="2800" dirty="0" smtClean="0">
                <a:solidFill>
                  <a:schemeClr val="bg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В системе подогрева скафандра космонавта течет ток 350 мА. Сопротивление нагревательной нити в скафандре равно 60 Ом. Каково напряжение питания системы подогрева?</a:t>
            </a:r>
            <a:endParaRPr lang="en-US" sz="28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25403" y="1121229"/>
            <a:ext cx="4120039" cy="4350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ts val="2750"/>
              </a:lnSpc>
            </a:pPr>
            <a:r>
              <a:rPr lang="en-US" sz="2200" b="1" dirty="0" err="1">
                <a:solidFill>
                  <a:schemeClr val="accent5">
                    <a:lumMod val="40000"/>
                    <a:lumOff val="60000"/>
                  </a:schemeClr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Задача</a:t>
            </a:r>
            <a:r>
              <a:rPr lang="en-US" sz="22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 №4: </a:t>
            </a:r>
            <a:r>
              <a:rPr lang="en-US" sz="2200" b="1" dirty="0" err="1">
                <a:solidFill>
                  <a:schemeClr val="accent5">
                    <a:lumMod val="40000"/>
                    <a:lumOff val="60000"/>
                  </a:schemeClr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Сопротивление</a:t>
            </a:r>
            <a:endParaRPr lang="en-US" sz="2200" b="1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25403" y="4582332"/>
            <a:ext cx="3685624" cy="4350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ts val="2750"/>
              </a:lnSpc>
            </a:pPr>
            <a:r>
              <a:rPr lang="en-US" sz="2200" b="1" dirty="0" err="1">
                <a:solidFill>
                  <a:schemeClr val="accent5">
                    <a:lumMod val="40000"/>
                    <a:lumOff val="60000"/>
                  </a:schemeClr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Задача</a:t>
            </a:r>
            <a:r>
              <a:rPr lang="en-US" sz="22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 №5: </a:t>
            </a:r>
            <a:r>
              <a:rPr lang="en-US" sz="2200" b="1" dirty="0" err="1">
                <a:solidFill>
                  <a:schemeClr val="accent5">
                    <a:lumMod val="40000"/>
                    <a:lumOff val="60000"/>
                  </a:schemeClr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Напряжение</a:t>
            </a:r>
            <a:endParaRPr lang="en-US" sz="2200" b="1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5736771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042779" y="326571"/>
            <a:ext cx="8261050" cy="12758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000"/>
              </a:lnSpc>
              <a:buNone/>
            </a:pPr>
            <a:r>
              <a:rPr lang="en-US" sz="4000" dirty="0">
                <a:solidFill>
                  <a:srgbClr val="76B9F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Электронагревательные приборы </a:t>
            </a:r>
            <a:endParaRPr lang="en-US" sz="4000" dirty="0"/>
          </a:p>
        </p:txBody>
      </p:sp>
      <p:sp>
        <p:nvSpPr>
          <p:cNvPr id="4" name="Text 1"/>
          <p:cNvSpPr/>
          <p:nvPr/>
        </p:nvSpPr>
        <p:spPr>
          <a:xfrm>
            <a:off x="6042779" y="1602445"/>
            <a:ext cx="8261050" cy="29500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457200" algn="just">
              <a:buNone/>
            </a:pPr>
            <a:r>
              <a:rPr lang="en-US" sz="2800" dirty="0">
                <a:solidFill>
                  <a:schemeClr val="bg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Почти в каждом доме есть электрический чайник или утюг. Их основным рабочим элементом является </a:t>
            </a:r>
            <a:r>
              <a:rPr lang="en-US" sz="2800" dirty="0" err="1">
                <a:solidFill>
                  <a:schemeClr val="bg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спираль</a:t>
            </a:r>
            <a:r>
              <a:rPr lang="en-US" sz="2800" dirty="0" smtClean="0">
                <a:solidFill>
                  <a:schemeClr val="bg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</a:t>
            </a:r>
            <a:endParaRPr lang="ru-RU" sz="2800" dirty="0" smtClean="0">
              <a:solidFill>
                <a:schemeClr val="bg1"/>
              </a:solidFill>
              <a:latin typeface="Roboto" pitchFamily="34" charset="0"/>
              <a:ea typeface="Roboto" pitchFamily="34" charset="-122"/>
              <a:cs typeface="Roboto" pitchFamily="34" charset="-120"/>
            </a:endParaRPr>
          </a:p>
          <a:p>
            <a:pPr indent="457200" algn="just"/>
            <a:r>
              <a:rPr lang="en-US" sz="2800" dirty="0" err="1" smtClean="0">
                <a:solidFill>
                  <a:schemeClr val="bg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Для</a:t>
            </a:r>
            <a:r>
              <a:rPr lang="en-US" sz="2800" dirty="0" smtClean="0">
                <a:solidFill>
                  <a:schemeClr val="bg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эффективной</a:t>
            </a:r>
            <a:r>
              <a:rPr lang="en-US" sz="2800" dirty="0" smtClean="0">
                <a:solidFill>
                  <a:schemeClr val="bg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работы</a:t>
            </a:r>
            <a:r>
              <a:rPr lang="en-US" sz="2800" dirty="0" smtClean="0">
                <a:solidFill>
                  <a:schemeClr val="bg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в </a:t>
            </a:r>
            <a:r>
              <a:rPr lang="en-US" sz="2800" dirty="0" err="1" smtClean="0">
                <a:solidFill>
                  <a:schemeClr val="bg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электронагревательных</a:t>
            </a:r>
            <a:r>
              <a:rPr lang="en-US" sz="2800" dirty="0" smtClean="0">
                <a:solidFill>
                  <a:schemeClr val="bg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приборах</a:t>
            </a:r>
            <a:r>
              <a:rPr lang="en-US" sz="2800" dirty="0" smtClean="0">
                <a:solidFill>
                  <a:schemeClr val="bg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используют</a:t>
            </a:r>
            <a:r>
              <a:rPr lang="en-US" sz="2800" dirty="0" smtClean="0">
                <a:solidFill>
                  <a:schemeClr val="bg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проводники</a:t>
            </a:r>
            <a:r>
              <a:rPr lang="en-US" sz="2800" dirty="0" smtClean="0">
                <a:solidFill>
                  <a:schemeClr val="bg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с </a:t>
            </a:r>
            <a:r>
              <a:rPr lang="en-US" sz="2800" b="1" u="sng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большим</a:t>
            </a:r>
            <a:r>
              <a:rPr lang="en-US" sz="2800" dirty="0" smtClean="0">
                <a:solidFill>
                  <a:schemeClr val="bg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или</a:t>
            </a:r>
            <a:r>
              <a:rPr lang="en-US" sz="2800" dirty="0" smtClean="0">
                <a:solidFill>
                  <a:schemeClr val="bg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2800" b="1" u="sng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маленьким</a:t>
            </a:r>
            <a:r>
              <a:rPr lang="en-US" sz="2800" dirty="0" smtClean="0">
                <a:solidFill>
                  <a:schemeClr val="bg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электрическим</a:t>
            </a:r>
            <a:r>
              <a:rPr lang="en-US" sz="2800" dirty="0" smtClean="0">
                <a:solidFill>
                  <a:schemeClr val="bg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сопротивлением</a:t>
            </a:r>
            <a:r>
              <a:rPr lang="en-US" sz="2800" dirty="0" smtClean="0">
                <a:solidFill>
                  <a:schemeClr val="bg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?</a:t>
            </a:r>
            <a:endParaRPr lang="en-US" sz="2800" dirty="0" smtClean="0">
              <a:solidFill>
                <a:schemeClr val="bg1"/>
              </a:solidFill>
            </a:endParaRPr>
          </a:p>
          <a:p>
            <a:pPr marL="0" indent="0" algn="l">
              <a:lnSpc>
                <a:spcPts val="2400"/>
              </a:lnSpc>
              <a:buNone/>
            </a:pP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6042779" y="4890492"/>
            <a:ext cx="7319010" cy="6379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00"/>
              </a:lnSpc>
              <a:buNone/>
            </a:pPr>
            <a:r>
              <a:rPr lang="en-US" sz="4000" dirty="0">
                <a:solidFill>
                  <a:srgbClr val="76B9F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Электрические проводники</a:t>
            </a:r>
            <a:endParaRPr lang="en-US" sz="4000" dirty="0"/>
          </a:p>
        </p:txBody>
      </p:sp>
      <p:sp>
        <p:nvSpPr>
          <p:cNvPr id="7" name="Text 4"/>
          <p:cNvSpPr/>
          <p:nvPr/>
        </p:nvSpPr>
        <p:spPr>
          <a:xfrm>
            <a:off x="5879493" y="5528429"/>
            <a:ext cx="8424336" cy="25596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457200" algn="just">
              <a:buNone/>
            </a:pPr>
            <a:r>
              <a:rPr lang="en-US" sz="2800" dirty="0">
                <a:solidFill>
                  <a:schemeClr val="bg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Провода, которые подводят электричество от розетки к прибору, должны передавать энергию с минимальными </a:t>
            </a:r>
            <a:r>
              <a:rPr lang="en-US" sz="2800" dirty="0" err="1">
                <a:solidFill>
                  <a:schemeClr val="bg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потерями</a:t>
            </a:r>
            <a:r>
              <a:rPr lang="en-US" sz="2800" dirty="0" smtClean="0">
                <a:solidFill>
                  <a:schemeClr val="bg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</a:t>
            </a:r>
            <a:endParaRPr lang="ru-RU" sz="2800" dirty="0" smtClean="0">
              <a:solidFill>
                <a:schemeClr val="bg1"/>
              </a:solidFill>
              <a:latin typeface="Roboto" pitchFamily="34" charset="0"/>
              <a:ea typeface="Roboto" pitchFamily="34" charset="-122"/>
              <a:cs typeface="Roboto" pitchFamily="34" charset="-120"/>
            </a:endParaRPr>
          </a:p>
          <a:p>
            <a:pPr indent="457200" algn="just"/>
            <a:r>
              <a:rPr lang="en-US" sz="2800" dirty="0" err="1" smtClean="0">
                <a:solidFill>
                  <a:schemeClr val="bg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Для</a:t>
            </a:r>
            <a:r>
              <a:rPr lang="en-US" sz="2800" dirty="0" smtClean="0">
                <a:solidFill>
                  <a:schemeClr val="bg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этого</a:t>
            </a:r>
            <a:r>
              <a:rPr lang="en-US" sz="2800" dirty="0" smtClean="0">
                <a:solidFill>
                  <a:schemeClr val="bg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соединительные</a:t>
            </a:r>
            <a:r>
              <a:rPr lang="en-US" sz="2800" dirty="0" smtClean="0">
                <a:solidFill>
                  <a:schemeClr val="bg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провода</a:t>
            </a:r>
            <a:r>
              <a:rPr lang="en-US" sz="2800" dirty="0" smtClean="0">
                <a:solidFill>
                  <a:schemeClr val="bg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должны</a:t>
            </a:r>
            <a:r>
              <a:rPr lang="en-US" sz="2800" dirty="0" smtClean="0">
                <a:solidFill>
                  <a:schemeClr val="bg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иметь</a:t>
            </a:r>
            <a:r>
              <a:rPr lang="en-US" sz="2800" dirty="0" smtClean="0">
                <a:solidFill>
                  <a:schemeClr val="bg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2800" b="1" u="sng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большое</a:t>
            </a:r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или</a:t>
            </a:r>
            <a:r>
              <a:rPr lang="en-US" sz="2800" dirty="0" smtClean="0">
                <a:solidFill>
                  <a:schemeClr val="bg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2800" b="1" u="sng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маленькое</a:t>
            </a:r>
            <a:r>
              <a:rPr lang="en-US" sz="2800" dirty="0" smtClean="0">
                <a:solidFill>
                  <a:schemeClr val="bg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электрическое</a:t>
            </a:r>
            <a:r>
              <a:rPr lang="en-US" sz="2800" dirty="0" smtClean="0">
                <a:solidFill>
                  <a:schemeClr val="bg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сопротивление</a:t>
            </a:r>
            <a:r>
              <a:rPr lang="en-US" sz="2800" dirty="0" smtClean="0">
                <a:solidFill>
                  <a:schemeClr val="bg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?</a:t>
            </a:r>
            <a:endParaRPr lang="en-US" sz="2800" dirty="0" smtClean="0">
              <a:solidFill>
                <a:schemeClr val="bg1"/>
              </a:solidFill>
            </a:endParaRPr>
          </a:p>
          <a:p>
            <a:pPr marL="0" indent="0" algn="l">
              <a:lnSpc>
                <a:spcPts val="2400"/>
              </a:lnSpc>
              <a:buNone/>
            </a:pPr>
            <a:endParaRPr lang="en-US" sz="1600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473792" y="7750629"/>
            <a:ext cx="2084933" cy="478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58362" y="353181"/>
            <a:ext cx="763452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76B9F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Закрась лампочку знаний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358362" y="1237297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800" dirty="0">
                <a:solidFill>
                  <a:schemeClr val="bg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Закрасьте лампочку в зависимости от своего состояния: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362" y="2173605"/>
            <a:ext cx="2079308" cy="2079308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2455314" y="2598182"/>
            <a:ext cx="3096400" cy="9070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2800" b="1" dirty="0">
                <a:solidFill>
                  <a:schemeClr val="bg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Полностью закрашенная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6" name="Text 3"/>
          <p:cNvSpPr/>
          <p:nvPr/>
        </p:nvSpPr>
        <p:spPr>
          <a:xfrm>
            <a:off x="6224724" y="2759749"/>
            <a:ext cx="7761514" cy="10475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2800" dirty="0">
                <a:solidFill>
                  <a:schemeClr val="bg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«Всё понятно, сложностей не возникало. Готов к новым открытиям!»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2542" y="4252913"/>
            <a:ext cx="2079308" cy="2079308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3715021" y="4688239"/>
            <a:ext cx="2982992" cy="9070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2800" b="1" dirty="0">
                <a:solidFill>
                  <a:schemeClr val="bg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Наполовину закрашенная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9" name="Text 5"/>
          <p:cNvSpPr/>
          <p:nvPr/>
        </p:nvSpPr>
        <p:spPr>
          <a:xfrm>
            <a:off x="7765172" y="4688239"/>
            <a:ext cx="6793553" cy="10209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2800" dirty="0">
                <a:solidFill>
                  <a:schemeClr val="bg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«Понятно, но были сложности с переводами единиц или формулами. Нужно повторить»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362" y="6070878"/>
            <a:ext cx="2079308" cy="2079308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2472791" y="6661921"/>
            <a:ext cx="2898118" cy="9070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2800" b="1" dirty="0">
                <a:solidFill>
                  <a:schemeClr val="bg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Почти не закрашенная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2" name="Text 7"/>
          <p:cNvSpPr/>
          <p:nvPr/>
        </p:nvSpPr>
        <p:spPr>
          <a:xfrm>
            <a:off x="6024485" y="6950927"/>
            <a:ext cx="7639433" cy="8709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2800" dirty="0">
                <a:solidFill>
                  <a:schemeClr val="bg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«Не совсем понятно, были сложности»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473792" y="7750629"/>
            <a:ext cx="2084933" cy="478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Стрелка вправо 13"/>
          <p:cNvSpPr/>
          <p:nvPr/>
        </p:nvSpPr>
        <p:spPr>
          <a:xfrm>
            <a:off x="5370909" y="2759750"/>
            <a:ext cx="1029891" cy="5059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право 14"/>
          <p:cNvSpPr/>
          <p:nvPr/>
        </p:nvSpPr>
        <p:spPr>
          <a:xfrm>
            <a:off x="6553200" y="4882464"/>
            <a:ext cx="1029891" cy="5059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право 15"/>
          <p:cNvSpPr/>
          <p:nvPr/>
        </p:nvSpPr>
        <p:spPr>
          <a:xfrm>
            <a:off x="5370909" y="6880460"/>
            <a:ext cx="1029891" cy="5059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085114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085114" y="1850571"/>
            <a:ext cx="8473611" cy="19920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4800" dirty="0">
                <a:solidFill>
                  <a:srgbClr val="76B9F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Космическое путешествие завершено!</a:t>
            </a:r>
            <a:endParaRPr lang="en-US" sz="4800" dirty="0"/>
          </a:p>
        </p:txBody>
      </p:sp>
      <p:sp>
        <p:nvSpPr>
          <p:cNvPr id="4" name="Text 1"/>
          <p:cNvSpPr/>
          <p:nvPr/>
        </p:nvSpPr>
        <p:spPr>
          <a:xfrm>
            <a:off x="6280190" y="3668486"/>
            <a:ext cx="7980096" cy="3276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457200" algn="just">
              <a:buNone/>
            </a:pPr>
            <a:r>
              <a:rPr lang="en-US" sz="2800" dirty="0">
                <a:solidFill>
                  <a:schemeClr val="bg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Благодарим экипаж корабля "Закон Ома" за успешное восстановление систем орбитальной станции. Ваши знания и навыки спасли </a:t>
            </a:r>
            <a:r>
              <a:rPr lang="en-US" sz="2800" dirty="0" err="1">
                <a:solidFill>
                  <a:schemeClr val="bg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миссию</a:t>
            </a:r>
            <a:r>
              <a:rPr lang="en-US" sz="2800" dirty="0" smtClean="0">
                <a:solidFill>
                  <a:schemeClr val="bg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!</a:t>
            </a:r>
            <a:endParaRPr lang="ru-RU" sz="2800" dirty="0" smtClean="0">
              <a:solidFill>
                <a:schemeClr val="bg1"/>
              </a:solidFill>
              <a:latin typeface="Roboto" pitchFamily="34" charset="0"/>
              <a:ea typeface="Roboto" pitchFamily="34" charset="-122"/>
              <a:cs typeface="Roboto" pitchFamily="34" charset="-120"/>
            </a:endParaRPr>
          </a:p>
          <a:p>
            <a:pPr marL="0" indent="457200" algn="just">
              <a:buNone/>
            </a:pPr>
            <a:endParaRPr lang="ru-RU" sz="2800" dirty="0">
              <a:solidFill>
                <a:schemeClr val="bg1"/>
              </a:solidFill>
              <a:latin typeface="Roboto" pitchFamily="34" charset="0"/>
              <a:ea typeface="Roboto" pitchFamily="34" charset="-122"/>
            </a:endParaRPr>
          </a:p>
          <a:p>
            <a:pPr indent="457200" algn="just"/>
            <a:r>
              <a:rPr lang="en-US" sz="2800" dirty="0" err="1" smtClean="0">
                <a:solidFill>
                  <a:schemeClr val="bg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Продолжайте</a:t>
            </a:r>
            <a:r>
              <a:rPr lang="en-US" sz="2800" dirty="0" smtClean="0">
                <a:solidFill>
                  <a:schemeClr val="bg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исследовать</a:t>
            </a:r>
            <a:r>
              <a:rPr lang="en-US" sz="2800" dirty="0" smtClean="0">
                <a:solidFill>
                  <a:schemeClr val="bg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удивительный</a:t>
            </a:r>
            <a:r>
              <a:rPr lang="en-US" sz="2800" dirty="0" smtClean="0">
                <a:solidFill>
                  <a:schemeClr val="bg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мир</a:t>
            </a:r>
            <a:r>
              <a:rPr lang="en-US" sz="2800" dirty="0" smtClean="0">
                <a:solidFill>
                  <a:schemeClr val="bg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физики</a:t>
            </a:r>
            <a:r>
              <a:rPr lang="en-US" sz="2800" dirty="0" smtClean="0">
                <a:solidFill>
                  <a:schemeClr val="bg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!</a:t>
            </a:r>
            <a:endParaRPr lang="en-US" sz="2800" dirty="0" smtClean="0">
              <a:solidFill>
                <a:schemeClr val="bg1"/>
              </a:solidFill>
            </a:endParaRPr>
          </a:p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473792" y="7750629"/>
            <a:ext cx="2084933" cy="478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76526" y="615672"/>
            <a:ext cx="3605808" cy="4507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500"/>
              </a:lnSpc>
              <a:buNone/>
            </a:pPr>
            <a:endParaRPr lang="en-US" sz="28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5587" y="1249799"/>
            <a:ext cx="10959227" cy="607242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262043" y="4129939"/>
            <a:ext cx="2314187" cy="3027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2800" dirty="0">
                <a:solidFill>
                  <a:srgbClr val="0000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характеристики</a:t>
            </a:r>
            <a:endParaRPr lang="en-US" sz="2800" dirty="0">
              <a:effectLst>
                <a:glow rad="228600">
                  <a:schemeClr val="bg1">
                    <a:alpha val="40000"/>
                  </a:schemeClr>
                </a:glow>
              </a:effectLst>
            </a:endParaRPr>
          </a:p>
        </p:txBody>
      </p:sp>
      <p:sp>
        <p:nvSpPr>
          <p:cNvPr id="5" name="Text 2"/>
          <p:cNvSpPr/>
          <p:nvPr/>
        </p:nvSpPr>
        <p:spPr>
          <a:xfrm>
            <a:off x="10771008" y="4129939"/>
            <a:ext cx="367814" cy="6350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750"/>
              </a:lnSpc>
              <a:buNone/>
            </a:pPr>
            <a:r>
              <a:rPr lang="en-US" sz="6600" b="1" dirty="0">
                <a:solidFill>
                  <a:srgbClr val="000000"/>
                </a:solidFill>
                <a:latin typeface="Roboto Slab Bold" pitchFamily="34" charset="0"/>
                <a:ea typeface="Roboto Slab Bold" pitchFamily="34" charset="-122"/>
                <a:cs typeface="Roboto Slab Bold" pitchFamily="34" charset="-120"/>
              </a:rPr>
              <a:t>U</a:t>
            </a:r>
            <a:endParaRPr lang="en-US" sz="6600" dirty="0"/>
          </a:p>
        </p:txBody>
      </p:sp>
      <p:sp>
        <p:nvSpPr>
          <p:cNvPr id="6" name="Text 3"/>
          <p:cNvSpPr/>
          <p:nvPr/>
        </p:nvSpPr>
        <p:spPr>
          <a:xfrm>
            <a:off x="3490738" y="5758543"/>
            <a:ext cx="333001" cy="6350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750"/>
              </a:lnSpc>
              <a:buNone/>
            </a:pPr>
            <a:r>
              <a:rPr lang="en-US" sz="7200" b="1" dirty="0">
                <a:solidFill>
                  <a:srgbClr val="000000"/>
                </a:solidFill>
                <a:latin typeface="Roboto Slab Bold" pitchFamily="34" charset="0"/>
                <a:ea typeface="Roboto Slab Bold" pitchFamily="34" charset="-122"/>
                <a:cs typeface="Roboto Slab Bold" pitchFamily="34" charset="-120"/>
              </a:rPr>
              <a:t>R</a:t>
            </a:r>
            <a:endParaRPr lang="en-US" sz="7200" dirty="0"/>
          </a:p>
        </p:txBody>
      </p:sp>
      <p:sp>
        <p:nvSpPr>
          <p:cNvPr id="7" name="Text 4"/>
          <p:cNvSpPr/>
          <p:nvPr/>
        </p:nvSpPr>
        <p:spPr>
          <a:xfrm>
            <a:off x="3490739" y="2220686"/>
            <a:ext cx="891596" cy="6966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750"/>
              </a:lnSpc>
              <a:buNone/>
            </a:pPr>
            <a:r>
              <a:rPr lang="en-US" sz="7200" b="1" dirty="0">
                <a:solidFill>
                  <a:srgbClr val="D6E5EF"/>
                </a:solidFill>
                <a:latin typeface="Roboto Slab Bold" pitchFamily="34" charset="0"/>
                <a:ea typeface="Roboto Slab Bold" pitchFamily="34" charset="-122"/>
                <a:cs typeface="Roboto Slab Bold" pitchFamily="34" charset="-120"/>
              </a:rPr>
              <a:t>I</a:t>
            </a:r>
            <a:endParaRPr lang="en-US" sz="7200" dirty="0"/>
          </a:p>
        </p:txBody>
      </p:sp>
      <p:sp>
        <p:nvSpPr>
          <p:cNvPr id="8" name="Text 5"/>
          <p:cNvSpPr/>
          <p:nvPr/>
        </p:nvSpPr>
        <p:spPr>
          <a:xfrm>
            <a:off x="776526" y="7425333"/>
            <a:ext cx="13077349" cy="1885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endParaRPr lang="en-US" sz="11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473792" y="7750629"/>
            <a:ext cx="2084933" cy="478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0971" y="0"/>
            <a:ext cx="5769429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27732" y="1240971"/>
            <a:ext cx="8872724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00" dirty="0">
                <a:solidFill>
                  <a:srgbClr val="76B9F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Электрическое приключение. 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227731" y="2658529"/>
            <a:ext cx="8633239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800" dirty="0">
                <a:solidFill>
                  <a:srgbClr val="76B9F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Основные характеристики электрической цепи.</a:t>
            </a:r>
            <a:endParaRPr lang="en-US" sz="4800" dirty="0"/>
          </a:p>
        </p:txBody>
      </p:sp>
      <p:sp>
        <p:nvSpPr>
          <p:cNvPr id="5" name="Text 2"/>
          <p:cNvSpPr/>
          <p:nvPr/>
        </p:nvSpPr>
        <p:spPr>
          <a:xfrm>
            <a:off x="369247" y="5279571"/>
            <a:ext cx="8339324" cy="18009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80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Станьте членами экипажа космического корабля "Закон Ома" и почините систему энергоснабжения на заброшенной орбитальной станции!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955598" y="390678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4450" dirty="0">
                <a:solidFill>
                  <a:srgbClr val="76B9F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Пятиминутка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1120303" y="1687286"/>
            <a:ext cx="1101727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360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Подпишите на листиках: ФАМИЛИЮ, ИМЯ, класс</a:t>
            </a:r>
            <a:endParaRPr lang="en-US" sz="3600" dirty="0"/>
          </a:p>
        </p:txBody>
      </p:sp>
      <p:sp>
        <p:nvSpPr>
          <p:cNvPr id="4" name="Text 2"/>
          <p:cNvSpPr/>
          <p:nvPr/>
        </p:nvSpPr>
        <p:spPr>
          <a:xfrm>
            <a:off x="793730" y="2615633"/>
            <a:ext cx="2835235" cy="5236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3600" dirty="0">
                <a:solidFill>
                  <a:srgbClr val="76B9F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Вариант 1</a:t>
            </a:r>
            <a:endParaRPr lang="en-US" sz="3600" dirty="0"/>
          </a:p>
        </p:txBody>
      </p:sp>
      <p:sp>
        <p:nvSpPr>
          <p:cNvPr id="5" name="Text 3"/>
          <p:cNvSpPr/>
          <p:nvPr/>
        </p:nvSpPr>
        <p:spPr>
          <a:xfrm>
            <a:off x="793790" y="3994428"/>
            <a:ext cx="3978116" cy="21316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5332928" y="261563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3600" dirty="0">
                <a:solidFill>
                  <a:srgbClr val="76B9F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Вариант 2</a:t>
            </a:r>
            <a:endParaRPr lang="en-US" sz="3600" dirty="0"/>
          </a:p>
        </p:txBody>
      </p:sp>
      <p:sp>
        <p:nvSpPr>
          <p:cNvPr id="7" name="Text 5"/>
          <p:cNvSpPr/>
          <p:nvPr/>
        </p:nvSpPr>
        <p:spPr>
          <a:xfrm>
            <a:off x="5332928" y="3994428"/>
            <a:ext cx="3978116" cy="21316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10324357" y="261563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3600" dirty="0">
                <a:solidFill>
                  <a:srgbClr val="76B9F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Вариант 3</a:t>
            </a:r>
            <a:endParaRPr lang="en-US" sz="3600" dirty="0"/>
          </a:p>
        </p:txBody>
      </p:sp>
      <p:sp>
        <p:nvSpPr>
          <p:cNvPr id="9" name="Text 7"/>
          <p:cNvSpPr/>
          <p:nvPr/>
        </p:nvSpPr>
        <p:spPr>
          <a:xfrm>
            <a:off x="9872067" y="3994428"/>
            <a:ext cx="3978116" cy="21316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10" name="Text 8"/>
          <p:cNvSpPr/>
          <p:nvPr/>
        </p:nvSpPr>
        <p:spPr>
          <a:xfrm>
            <a:off x="793790" y="6460569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473792" y="7750629"/>
            <a:ext cx="2084933" cy="478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Прямая соединительная линия 12"/>
          <p:cNvCxnSpPr/>
          <p:nvPr/>
        </p:nvCxnSpPr>
        <p:spPr>
          <a:xfrm>
            <a:off x="4572000" y="2257017"/>
            <a:ext cx="32657" cy="59725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9294715" y="2257017"/>
            <a:ext cx="16329" cy="57367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381000" y="3139304"/>
            <a:ext cx="2035629" cy="45037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spcAft>
                <a:spcPts val="500"/>
              </a:spcAft>
              <a:buSzPct val="100000"/>
            </a:pPr>
            <a:r>
              <a:rPr lang="ru-RU" sz="3600" dirty="0" smtClean="0">
                <a:solidFill>
                  <a:srgbClr val="D6E5EF"/>
                </a:solidFill>
                <a:latin typeface="Roboto" pitchFamily="34" charset="0"/>
                <a:ea typeface="Roboto" pitchFamily="34" charset="-122"/>
              </a:rPr>
              <a:t>1.</a:t>
            </a:r>
          </a:p>
          <a:p>
            <a:pPr marL="342900" lvl="0" indent="-342900">
              <a:lnSpc>
                <a:spcPct val="150000"/>
              </a:lnSpc>
              <a:spcAft>
                <a:spcPts val="500"/>
              </a:spcAft>
              <a:buSzPct val="100000"/>
            </a:pPr>
            <a:r>
              <a:rPr lang="ru-RU" sz="3600" dirty="0" smtClean="0">
                <a:solidFill>
                  <a:srgbClr val="D6E5EF"/>
                </a:solidFill>
                <a:latin typeface="Roboto" pitchFamily="34" charset="0"/>
                <a:ea typeface="Roboto" pitchFamily="34" charset="-122"/>
              </a:rPr>
              <a:t>2.</a:t>
            </a:r>
          </a:p>
          <a:p>
            <a:pPr marL="342900" lvl="0" indent="-342900">
              <a:lnSpc>
                <a:spcPct val="150000"/>
              </a:lnSpc>
              <a:spcAft>
                <a:spcPts val="500"/>
              </a:spcAft>
              <a:buSzPct val="100000"/>
            </a:pPr>
            <a:r>
              <a:rPr lang="ru-RU" sz="3600" dirty="0" smtClean="0">
                <a:solidFill>
                  <a:srgbClr val="D6E5EF"/>
                </a:solidFill>
                <a:latin typeface="Roboto" pitchFamily="34" charset="0"/>
                <a:ea typeface="Roboto" pitchFamily="34" charset="-122"/>
              </a:rPr>
              <a:t>3.</a:t>
            </a:r>
          </a:p>
          <a:p>
            <a:pPr marL="342900" lvl="0" indent="-342900">
              <a:lnSpc>
                <a:spcPct val="150000"/>
              </a:lnSpc>
              <a:spcAft>
                <a:spcPts val="500"/>
              </a:spcAft>
              <a:buSzPct val="100000"/>
            </a:pPr>
            <a:r>
              <a:rPr lang="ru-RU" sz="3600" dirty="0" smtClean="0">
                <a:solidFill>
                  <a:srgbClr val="D6E5EF"/>
                </a:solidFill>
                <a:latin typeface="Roboto" pitchFamily="34" charset="0"/>
                <a:ea typeface="Roboto" pitchFamily="34" charset="-122"/>
              </a:rPr>
              <a:t>4.</a:t>
            </a:r>
          </a:p>
          <a:p>
            <a:pPr marL="342900" lvl="0" indent="-342900">
              <a:lnSpc>
                <a:spcPct val="150000"/>
              </a:lnSpc>
              <a:spcAft>
                <a:spcPts val="500"/>
              </a:spcAft>
              <a:buSzPct val="100000"/>
            </a:pPr>
            <a:r>
              <a:rPr lang="ru-RU" sz="3600" dirty="0" smtClean="0">
                <a:solidFill>
                  <a:srgbClr val="D6E5EF"/>
                </a:solidFill>
                <a:latin typeface="Roboto" pitchFamily="34" charset="0"/>
                <a:ea typeface="Roboto" pitchFamily="34" charset="-122"/>
              </a:rPr>
              <a:t>5.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909457" y="3139304"/>
            <a:ext cx="2035629" cy="45037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spcAft>
                <a:spcPts val="500"/>
              </a:spcAft>
              <a:buSzPct val="100000"/>
            </a:pPr>
            <a:r>
              <a:rPr lang="ru-RU" sz="3600" dirty="0" smtClean="0">
                <a:solidFill>
                  <a:srgbClr val="D6E5EF"/>
                </a:solidFill>
                <a:latin typeface="Roboto" pitchFamily="34" charset="0"/>
                <a:ea typeface="Roboto" pitchFamily="34" charset="-122"/>
              </a:rPr>
              <a:t>1.</a:t>
            </a:r>
          </a:p>
          <a:p>
            <a:pPr marL="342900" lvl="0" indent="-342900">
              <a:lnSpc>
                <a:spcPct val="150000"/>
              </a:lnSpc>
              <a:spcAft>
                <a:spcPts val="500"/>
              </a:spcAft>
              <a:buSzPct val="100000"/>
            </a:pPr>
            <a:r>
              <a:rPr lang="ru-RU" sz="3600" dirty="0" smtClean="0">
                <a:solidFill>
                  <a:srgbClr val="D6E5EF"/>
                </a:solidFill>
                <a:latin typeface="Roboto" pitchFamily="34" charset="0"/>
                <a:ea typeface="Roboto" pitchFamily="34" charset="-122"/>
              </a:rPr>
              <a:t>2.</a:t>
            </a:r>
          </a:p>
          <a:p>
            <a:pPr marL="342900" lvl="0" indent="-342900">
              <a:lnSpc>
                <a:spcPct val="150000"/>
              </a:lnSpc>
              <a:spcAft>
                <a:spcPts val="500"/>
              </a:spcAft>
              <a:buSzPct val="100000"/>
            </a:pPr>
            <a:r>
              <a:rPr lang="ru-RU" sz="3600" dirty="0" smtClean="0">
                <a:solidFill>
                  <a:srgbClr val="D6E5EF"/>
                </a:solidFill>
                <a:latin typeface="Roboto" pitchFamily="34" charset="0"/>
                <a:ea typeface="Roboto" pitchFamily="34" charset="-122"/>
              </a:rPr>
              <a:t>3.</a:t>
            </a:r>
          </a:p>
          <a:p>
            <a:pPr marL="342900" lvl="0" indent="-342900">
              <a:lnSpc>
                <a:spcPct val="150000"/>
              </a:lnSpc>
              <a:spcAft>
                <a:spcPts val="500"/>
              </a:spcAft>
              <a:buSzPct val="100000"/>
            </a:pPr>
            <a:r>
              <a:rPr lang="ru-RU" sz="3600" dirty="0" smtClean="0">
                <a:solidFill>
                  <a:srgbClr val="D6E5EF"/>
                </a:solidFill>
                <a:latin typeface="Roboto" pitchFamily="34" charset="0"/>
                <a:ea typeface="Roboto" pitchFamily="34" charset="-122"/>
              </a:rPr>
              <a:t>4.</a:t>
            </a:r>
          </a:p>
          <a:p>
            <a:pPr marL="342900" lvl="0" indent="-342900">
              <a:lnSpc>
                <a:spcPct val="150000"/>
              </a:lnSpc>
              <a:spcAft>
                <a:spcPts val="500"/>
              </a:spcAft>
              <a:buSzPct val="100000"/>
            </a:pPr>
            <a:r>
              <a:rPr lang="ru-RU" sz="3600" dirty="0" smtClean="0">
                <a:solidFill>
                  <a:srgbClr val="D6E5EF"/>
                </a:solidFill>
                <a:latin typeface="Roboto" pitchFamily="34" charset="0"/>
                <a:ea typeface="Roboto" pitchFamily="34" charset="-122"/>
              </a:rPr>
              <a:t>5.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9481999" y="3139304"/>
            <a:ext cx="2035629" cy="45037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spcAft>
                <a:spcPts val="500"/>
              </a:spcAft>
              <a:buSzPct val="100000"/>
            </a:pPr>
            <a:r>
              <a:rPr lang="ru-RU" sz="3600" dirty="0" smtClean="0">
                <a:solidFill>
                  <a:srgbClr val="D6E5EF"/>
                </a:solidFill>
                <a:latin typeface="Roboto" pitchFamily="34" charset="0"/>
                <a:ea typeface="Roboto" pitchFamily="34" charset="-122"/>
              </a:rPr>
              <a:t>1.</a:t>
            </a:r>
          </a:p>
          <a:p>
            <a:pPr marL="342900" lvl="0" indent="-342900">
              <a:lnSpc>
                <a:spcPct val="150000"/>
              </a:lnSpc>
              <a:spcAft>
                <a:spcPts val="500"/>
              </a:spcAft>
              <a:buSzPct val="100000"/>
            </a:pPr>
            <a:r>
              <a:rPr lang="ru-RU" sz="3600" dirty="0" smtClean="0">
                <a:solidFill>
                  <a:srgbClr val="D6E5EF"/>
                </a:solidFill>
                <a:latin typeface="Roboto" pitchFamily="34" charset="0"/>
                <a:ea typeface="Roboto" pitchFamily="34" charset="-122"/>
              </a:rPr>
              <a:t>2.</a:t>
            </a:r>
          </a:p>
          <a:p>
            <a:pPr marL="342900" lvl="0" indent="-342900">
              <a:lnSpc>
                <a:spcPct val="150000"/>
              </a:lnSpc>
              <a:spcAft>
                <a:spcPts val="500"/>
              </a:spcAft>
              <a:buSzPct val="100000"/>
            </a:pPr>
            <a:r>
              <a:rPr lang="ru-RU" sz="3600" dirty="0" smtClean="0">
                <a:solidFill>
                  <a:srgbClr val="D6E5EF"/>
                </a:solidFill>
                <a:latin typeface="Roboto" pitchFamily="34" charset="0"/>
                <a:ea typeface="Roboto" pitchFamily="34" charset="-122"/>
              </a:rPr>
              <a:t>3.</a:t>
            </a:r>
          </a:p>
          <a:p>
            <a:pPr marL="342900" lvl="0" indent="-342900">
              <a:lnSpc>
                <a:spcPct val="150000"/>
              </a:lnSpc>
              <a:spcAft>
                <a:spcPts val="500"/>
              </a:spcAft>
              <a:buSzPct val="100000"/>
            </a:pPr>
            <a:r>
              <a:rPr lang="ru-RU" sz="3600" dirty="0" smtClean="0">
                <a:solidFill>
                  <a:srgbClr val="D6E5EF"/>
                </a:solidFill>
                <a:latin typeface="Roboto" pitchFamily="34" charset="0"/>
                <a:ea typeface="Roboto" pitchFamily="34" charset="-122"/>
              </a:rPr>
              <a:t>4.</a:t>
            </a:r>
          </a:p>
          <a:p>
            <a:pPr marL="342900" lvl="0" indent="-342900">
              <a:lnSpc>
                <a:spcPct val="150000"/>
              </a:lnSpc>
              <a:spcAft>
                <a:spcPts val="500"/>
              </a:spcAft>
              <a:buSzPct val="100000"/>
            </a:pPr>
            <a:r>
              <a:rPr lang="ru-RU" sz="3600" dirty="0" smtClean="0">
                <a:solidFill>
                  <a:srgbClr val="D6E5EF"/>
                </a:solidFill>
                <a:latin typeface="Roboto" pitchFamily="34" charset="0"/>
                <a:ea typeface="Roboto" pitchFamily="34" charset="-122"/>
              </a:rPr>
              <a:t>5.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1"/>
          <p:cNvSpPr/>
          <p:nvPr/>
        </p:nvSpPr>
        <p:spPr>
          <a:xfrm>
            <a:off x="1283647" y="478971"/>
            <a:ext cx="2693551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3600" dirty="0">
                <a:solidFill>
                  <a:srgbClr val="76B9F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Вариант 1</a:t>
            </a:r>
            <a:endParaRPr lang="en-US" sz="3600" dirty="0"/>
          </a:p>
        </p:txBody>
      </p:sp>
      <p:sp>
        <p:nvSpPr>
          <p:cNvPr id="4" name="Text 2"/>
          <p:cNvSpPr/>
          <p:nvPr/>
        </p:nvSpPr>
        <p:spPr>
          <a:xfrm>
            <a:off x="5464628" y="1012371"/>
            <a:ext cx="4365171" cy="67926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spcAft>
                <a:spcPts val="500"/>
              </a:spcAft>
              <a:buSzPct val="100000"/>
              <a:buFont typeface="+mj-lt"/>
              <a:buAutoNum type="arabicPeriod"/>
            </a:pPr>
            <a:r>
              <a:rPr lang="en-US" sz="280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Упорядоченное (направленное) движение заряженных частиц - </a:t>
            </a:r>
            <a:r>
              <a:rPr lang="en-US" sz="2800" dirty="0" err="1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это</a:t>
            </a:r>
            <a:r>
              <a:rPr lang="en-US" sz="2800" dirty="0" smtClean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?</a:t>
            </a:r>
            <a:endParaRPr lang="en-US" sz="2800" dirty="0"/>
          </a:p>
          <a:p>
            <a:pPr marL="342900" indent="-342900">
              <a:spcAft>
                <a:spcPts val="500"/>
              </a:spcAft>
              <a:buSzPct val="100000"/>
              <a:buFont typeface="+mj-lt"/>
              <a:buAutoNum type="arabicPeriod" startAt="2"/>
            </a:pPr>
            <a:r>
              <a:rPr lang="en-US" sz="280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Как обозначается и в чём измеряется сила </a:t>
            </a:r>
            <a:r>
              <a:rPr lang="en-US" sz="2800" dirty="0" err="1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тока</a:t>
            </a:r>
            <a:r>
              <a:rPr lang="en-US" sz="2800" dirty="0" smtClean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?</a:t>
            </a:r>
            <a:endParaRPr lang="en-US" sz="2800" dirty="0"/>
          </a:p>
          <a:p>
            <a:pPr marL="342900" indent="-342900">
              <a:spcAft>
                <a:spcPts val="500"/>
              </a:spcAft>
              <a:buSzPct val="100000"/>
              <a:buFont typeface="+mj-lt"/>
              <a:buAutoNum type="arabicPeriod" startAt="3"/>
            </a:pPr>
            <a:r>
              <a:rPr lang="en-US" sz="280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Формула  для расчёта напряжения.</a:t>
            </a:r>
            <a:endParaRPr lang="en-US" sz="2800" dirty="0"/>
          </a:p>
          <a:p>
            <a:pPr marL="342900" indent="-342900">
              <a:spcAft>
                <a:spcPts val="500"/>
              </a:spcAft>
              <a:buSzPct val="100000"/>
              <a:buFont typeface="+mj-lt"/>
              <a:buAutoNum type="arabicPeriod" startAt="4"/>
            </a:pPr>
            <a:r>
              <a:rPr lang="en-US" sz="280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Как называется прибор для измерения напряжения?</a:t>
            </a:r>
            <a:endParaRPr lang="en-US" sz="2800" dirty="0"/>
          </a:p>
          <a:p>
            <a:pPr marL="342900" indent="-342900">
              <a:buSzPct val="100000"/>
              <a:buFont typeface="+mj-lt"/>
              <a:buAutoNum type="arabicPeriod" startAt="5"/>
            </a:pPr>
            <a:r>
              <a:rPr lang="en-US" sz="280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Формула для расчёта силы тока через заряд и время.</a:t>
            </a:r>
            <a:endParaRPr lang="en-US" sz="2800" dirty="0"/>
          </a:p>
        </p:txBody>
      </p:sp>
      <p:sp>
        <p:nvSpPr>
          <p:cNvPr id="5" name="Text 3"/>
          <p:cNvSpPr/>
          <p:nvPr/>
        </p:nvSpPr>
        <p:spPr>
          <a:xfrm>
            <a:off x="5690200" y="478971"/>
            <a:ext cx="2693551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3600" dirty="0">
                <a:solidFill>
                  <a:srgbClr val="76B9F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Вариант 2</a:t>
            </a:r>
            <a:endParaRPr lang="en-US" sz="3600" dirty="0"/>
          </a:p>
        </p:txBody>
      </p:sp>
      <p:sp>
        <p:nvSpPr>
          <p:cNvPr id="6" name="Text 4"/>
          <p:cNvSpPr/>
          <p:nvPr/>
        </p:nvSpPr>
        <p:spPr>
          <a:xfrm>
            <a:off x="10022530" y="1012370"/>
            <a:ext cx="4299857" cy="70539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spcAft>
                <a:spcPts val="500"/>
              </a:spcAft>
              <a:buSzPct val="100000"/>
              <a:buFont typeface="+mj-lt"/>
              <a:buAutoNum type="arabicPeriod"/>
            </a:pPr>
            <a:r>
              <a:rPr lang="en-US" sz="280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Как называется прибор для измерения силы тока?</a:t>
            </a:r>
            <a:endParaRPr lang="en-US" sz="2800" dirty="0"/>
          </a:p>
          <a:p>
            <a:pPr marL="342900" indent="-342900" algn="l">
              <a:spcAft>
                <a:spcPts val="500"/>
              </a:spcAft>
              <a:buSzPct val="100000"/>
              <a:buFont typeface="+mj-lt"/>
              <a:buAutoNum type="arabicPeriod" startAt="2"/>
            </a:pPr>
            <a:r>
              <a:rPr lang="en-US" sz="280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Как подключается в цепь прибор для измерения силы тока?</a:t>
            </a:r>
            <a:endParaRPr lang="en-US" sz="2800" dirty="0"/>
          </a:p>
          <a:p>
            <a:pPr marL="342900" indent="-342900" algn="l">
              <a:spcAft>
                <a:spcPts val="500"/>
              </a:spcAft>
              <a:buSzPct val="100000"/>
              <a:buFont typeface="+mj-lt"/>
              <a:buAutoNum type="arabicPeriod" startAt="3"/>
            </a:pPr>
            <a:r>
              <a:rPr lang="en-US" sz="280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Физ. величина, равная отношению напряжения к силе тока?</a:t>
            </a:r>
            <a:endParaRPr lang="en-US" sz="2800" dirty="0"/>
          </a:p>
          <a:p>
            <a:pPr marL="342900" indent="-342900" algn="l">
              <a:spcAft>
                <a:spcPts val="500"/>
              </a:spcAft>
              <a:buSzPct val="100000"/>
              <a:buFont typeface="+mj-lt"/>
              <a:buAutoNum type="arabicPeriod" startAt="4"/>
            </a:pPr>
            <a:r>
              <a:rPr lang="en-US" sz="280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Как обозначается и в чём измеряется напряжение?</a:t>
            </a:r>
            <a:endParaRPr lang="en-US" sz="2800" dirty="0"/>
          </a:p>
          <a:p>
            <a:pPr marL="342900" indent="-342900" algn="l">
              <a:buSzPct val="100000"/>
              <a:buFont typeface="+mj-lt"/>
              <a:buAutoNum type="arabicPeriod" startAt="5"/>
            </a:pPr>
            <a:r>
              <a:rPr lang="en-US" sz="280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Формула для расчёта сопротивления.</a:t>
            </a:r>
            <a:endParaRPr lang="en-US" sz="2800" dirty="0"/>
          </a:p>
        </p:txBody>
      </p:sp>
      <p:sp>
        <p:nvSpPr>
          <p:cNvPr id="7" name="Text 5"/>
          <p:cNvSpPr/>
          <p:nvPr/>
        </p:nvSpPr>
        <p:spPr>
          <a:xfrm>
            <a:off x="10661196" y="478971"/>
            <a:ext cx="2693551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3600" dirty="0">
                <a:solidFill>
                  <a:srgbClr val="76B9F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Вариант 3</a:t>
            </a:r>
            <a:endParaRPr lang="en-US" sz="3600" dirty="0"/>
          </a:p>
        </p:txBody>
      </p:sp>
      <p:sp>
        <p:nvSpPr>
          <p:cNvPr id="9" name="Text 7"/>
          <p:cNvSpPr/>
          <p:nvPr/>
        </p:nvSpPr>
        <p:spPr>
          <a:xfrm>
            <a:off x="793790" y="6952536"/>
            <a:ext cx="13042821" cy="336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endParaRPr lang="en-US" sz="1650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473792" y="7750629"/>
            <a:ext cx="2084933" cy="478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5301343" y="0"/>
            <a:ext cx="0" cy="8229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9829799" y="0"/>
            <a:ext cx="0" cy="8229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6"/>
          <p:cNvSpPr/>
          <p:nvPr/>
        </p:nvSpPr>
        <p:spPr>
          <a:xfrm>
            <a:off x="163285" y="1012371"/>
            <a:ext cx="5301343" cy="70539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spcAft>
                <a:spcPts val="500"/>
              </a:spcAft>
              <a:buSzPct val="100000"/>
              <a:buFont typeface="+mj-lt"/>
              <a:buAutoNum type="arabicPeriod"/>
            </a:pPr>
            <a:r>
              <a:rPr lang="en-US" sz="280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Физ. величина, равная отношению работы по перемещению эл. заряда к величине самого заряда - это?</a:t>
            </a:r>
            <a:endParaRPr lang="en-US" sz="2800" dirty="0"/>
          </a:p>
          <a:p>
            <a:pPr marL="342900" indent="-342900" algn="l">
              <a:spcAft>
                <a:spcPts val="500"/>
              </a:spcAft>
              <a:buSzPct val="100000"/>
              <a:buFont typeface="+mj-lt"/>
              <a:buAutoNum type="arabicPeriod" startAt="2"/>
            </a:pPr>
            <a:r>
              <a:rPr lang="en-US" sz="280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Как обозначается и в чём измеряется сопротивление?</a:t>
            </a:r>
            <a:endParaRPr lang="en-US" sz="2800" dirty="0"/>
          </a:p>
          <a:p>
            <a:pPr marL="342900" indent="-342900" algn="l">
              <a:spcAft>
                <a:spcPts val="500"/>
              </a:spcAft>
              <a:buSzPct val="100000"/>
              <a:buFont typeface="+mj-lt"/>
              <a:buAutoNum type="arabicPeriod" startAt="3"/>
            </a:pPr>
            <a:r>
              <a:rPr lang="en-US" sz="280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Формула для расчёта силы тока по закону Ома.</a:t>
            </a:r>
            <a:endParaRPr lang="en-US" sz="2800" dirty="0"/>
          </a:p>
          <a:p>
            <a:pPr marL="342900" indent="-342900" algn="l">
              <a:spcAft>
                <a:spcPts val="500"/>
              </a:spcAft>
              <a:buSzPct val="100000"/>
              <a:buFont typeface="+mj-lt"/>
              <a:buAutoNum type="arabicPeriod" startAt="4"/>
            </a:pPr>
            <a:r>
              <a:rPr lang="en-US" sz="280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Как подключается в цепь прибор для измерения напряжения?</a:t>
            </a:r>
            <a:endParaRPr lang="en-US" sz="2800" dirty="0"/>
          </a:p>
          <a:p>
            <a:pPr marL="342900" indent="-342900" algn="l">
              <a:buSzPct val="100000"/>
              <a:buFont typeface="+mj-lt"/>
              <a:buAutoNum type="arabicPeriod" startAt="5"/>
            </a:pPr>
            <a:r>
              <a:rPr lang="en-US" sz="280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Упорядоченное (направленное) движение заряженных частиц - это?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87624" y="1589314"/>
            <a:ext cx="14140471" cy="6379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00"/>
              </a:lnSpc>
              <a:buNone/>
            </a:pPr>
            <a:r>
              <a:rPr lang="en-US" sz="4800" dirty="0">
                <a:solidFill>
                  <a:srgbClr val="76B9F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Обменяйтесь листиками с соседом по парте</a:t>
            </a:r>
            <a:endParaRPr lang="en-US" sz="4800" dirty="0"/>
          </a:p>
        </p:txBody>
      </p:sp>
      <p:sp>
        <p:nvSpPr>
          <p:cNvPr id="3" name="Text 1"/>
          <p:cNvSpPr/>
          <p:nvPr/>
        </p:nvSpPr>
        <p:spPr>
          <a:xfrm>
            <a:off x="793790" y="4565690"/>
            <a:ext cx="13042821" cy="3102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endParaRPr lang="en-US" sz="16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473792" y="7750629"/>
            <a:ext cx="2084933" cy="478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4" descr="Предпросмотр"/>
          <p:cNvPicPr>
            <a:picLocks noChangeAspect="1" noChangeArrowheads="1"/>
          </p:cNvPicPr>
          <p:nvPr/>
        </p:nvPicPr>
        <p:blipFill>
          <a:blip r:embed="rId4">
            <a:lum bright="-20000"/>
          </a:blip>
          <a:srcRect/>
          <a:stretch>
            <a:fillRect/>
          </a:stretch>
        </p:blipFill>
        <p:spPr bwMode="auto">
          <a:xfrm>
            <a:off x="6460670" y="2227251"/>
            <a:ext cx="5845629" cy="5845629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793790" y="2710543"/>
            <a:ext cx="4690708" cy="35086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ru-RU" sz="2800" dirty="0" smtClean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Возьмите ручку/карандаш</a:t>
            </a:r>
            <a:br>
              <a:rPr lang="ru-RU" sz="2800" dirty="0" smtClean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ru-RU" sz="2800" dirty="0" smtClean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другого цвета!</a:t>
            </a:r>
          </a:p>
          <a:p>
            <a:pPr lvl="0">
              <a:lnSpc>
                <a:spcPct val="150000"/>
              </a:lnSpc>
            </a:pPr>
            <a:endParaRPr lang="ru-RU" sz="2800" dirty="0" smtClean="0">
              <a:solidFill>
                <a:srgbClr val="D6E5EF"/>
              </a:solidFill>
              <a:latin typeface="Roboto" pitchFamily="34" charset="0"/>
              <a:ea typeface="Roboto" pitchFamily="34" charset="-122"/>
              <a:cs typeface="Roboto" pitchFamily="34" charset="-120"/>
            </a:endParaRPr>
          </a:p>
          <a:p>
            <a:pPr lvl="0">
              <a:lnSpc>
                <a:spcPct val="150000"/>
              </a:lnSpc>
            </a:pPr>
            <a:r>
              <a:rPr lang="en-US" sz="3200" dirty="0" err="1" smtClean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Верный</a:t>
            </a:r>
            <a:r>
              <a:rPr lang="en-US" sz="3200" dirty="0" smtClean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3200" dirty="0" err="1" smtClean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ответ</a:t>
            </a:r>
            <a:r>
              <a:rPr lang="en-US" sz="3200" dirty="0" smtClean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ru-RU" sz="3200" dirty="0" smtClean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« </a:t>
            </a:r>
            <a:r>
              <a:rPr lang="en-US" sz="3200" dirty="0" smtClean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+</a:t>
            </a:r>
            <a:r>
              <a:rPr lang="ru-RU" sz="3200" dirty="0" smtClean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»</a:t>
            </a:r>
            <a:r>
              <a:rPr lang="en-US" sz="3200" dirty="0" smtClean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</a:t>
            </a:r>
            <a:endParaRPr lang="ru-RU" sz="3200" dirty="0" smtClean="0">
              <a:solidFill>
                <a:srgbClr val="D6E5EF"/>
              </a:solidFill>
              <a:latin typeface="Roboto" pitchFamily="34" charset="0"/>
              <a:ea typeface="Roboto" pitchFamily="34" charset="-122"/>
              <a:cs typeface="Roboto" pitchFamily="34" charset="-120"/>
            </a:endParaRPr>
          </a:p>
          <a:p>
            <a:pPr lvl="0">
              <a:lnSpc>
                <a:spcPct val="150000"/>
              </a:lnSpc>
            </a:pPr>
            <a:r>
              <a:rPr lang="ru-RU" sz="3200" dirty="0" err="1" smtClean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Н</a:t>
            </a:r>
            <a:r>
              <a:rPr lang="en-US" sz="3200" dirty="0" err="1" smtClean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еверный</a:t>
            </a:r>
            <a:r>
              <a:rPr lang="en-US" sz="3200" dirty="0" smtClean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3200" dirty="0" err="1" smtClean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ответ</a:t>
            </a:r>
            <a:r>
              <a:rPr lang="en-US" sz="3200" dirty="0" smtClean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ru-RU" sz="3200" dirty="0" smtClean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« </a:t>
            </a:r>
            <a:r>
              <a:rPr lang="en-US" sz="3200" dirty="0" smtClean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-</a:t>
            </a:r>
            <a:r>
              <a:rPr lang="ru-RU" sz="3200" dirty="0" smtClean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»</a:t>
            </a:r>
            <a:endParaRPr lang="en-US" sz="3200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670" y="636210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76B9F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ОТВЕТЫ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30" y="1491343"/>
            <a:ext cx="769706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80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Верный </a:t>
            </a:r>
            <a:r>
              <a:rPr lang="en-US" sz="2800" dirty="0" err="1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ответ</a:t>
            </a:r>
            <a:r>
              <a:rPr lang="en-US" sz="280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ru-RU" sz="2800" dirty="0" smtClean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« </a:t>
            </a:r>
            <a:r>
              <a:rPr lang="en-US" sz="2800" dirty="0" smtClean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+</a:t>
            </a:r>
            <a:r>
              <a:rPr lang="ru-RU" sz="2800" dirty="0" smtClean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»</a:t>
            </a:r>
            <a:r>
              <a:rPr lang="en-US" sz="2800" dirty="0" smtClean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</a:t>
            </a:r>
            <a:r>
              <a:rPr lang="en-US" sz="280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неверный </a:t>
            </a:r>
            <a:r>
              <a:rPr lang="en-US" sz="2800" dirty="0" err="1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ответ</a:t>
            </a:r>
            <a:r>
              <a:rPr lang="en-US" sz="280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ru-RU" sz="2800" dirty="0" smtClean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« </a:t>
            </a:r>
            <a:r>
              <a:rPr lang="en-US" sz="2800" dirty="0" smtClean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-</a:t>
            </a:r>
            <a:r>
              <a:rPr lang="ru-RU" sz="2800" dirty="0" smtClean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»</a:t>
            </a:r>
            <a:endParaRPr lang="en-US" sz="2800" dirty="0"/>
          </a:p>
        </p:txBody>
      </p:sp>
      <p:sp>
        <p:nvSpPr>
          <p:cNvPr id="5" name="Text 3"/>
          <p:cNvSpPr/>
          <p:nvPr/>
        </p:nvSpPr>
        <p:spPr>
          <a:xfrm>
            <a:off x="5003586" y="3297446"/>
            <a:ext cx="3978116" cy="41862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ct val="150000"/>
              </a:lnSpc>
              <a:buSzPct val="100000"/>
              <a:buFont typeface="+mj-lt"/>
              <a:buAutoNum type="arabicPeriod"/>
            </a:pPr>
            <a:r>
              <a:rPr lang="ru-RU" sz="2800" dirty="0" smtClean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2800" dirty="0" err="1" smtClean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Электрический</a:t>
            </a:r>
            <a:r>
              <a:rPr lang="en-US" sz="2800" dirty="0" smtClean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280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ток</a:t>
            </a:r>
            <a:endParaRPr lang="en-US" sz="2800" dirty="0"/>
          </a:p>
          <a:p>
            <a:pPr marL="342900" indent="-342900" algn="l">
              <a:lnSpc>
                <a:spcPct val="150000"/>
              </a:lnSpc>
              <a:buSzPct val="100000"/>
              <a:buFont typeface="+mj-lt"/>
              <a:buAutoNum type="arabicPeriod" startAt="2"/>
            </a:pPr>
            <a:r>
              <a:rPr lang="ru-RU" sz="2800" dirty="0" smtClean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2800" dirty="0" smtClean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</a:t>
            </a:r>
            <a:r>
              <a:rPr lang="en-US" sz="280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А (Ампер)</a:t>
            </a:r>
            <a:endParaRPr lang="en-US" sz="2800" dirty="0"/>
          </a:p>
          <a:p>
            <a:pPr marL="342900" indent="-342900" algn="l">
              <a:lnSpc>
                <a:spcPct val="150000"/>
              </a:lnSpc>
              <a:buSzPct val="100000"/>
              <a:buFont typeface="+mj-lt"/>
              <a:buAutoNum type="arabicPeriod" startAt="3"/>
            </a:pPr>
            <a:r>
              <a:rPr lang="ru-RU" sz="2800" dirty="0" smtClean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</a:p>
          <a:p>
            <a:pPr marL="342900" indent="-342900" algn="l">
              <a:lnSpc>
                <a:spcPct val="150000"/>
              </a:lnSpc>
              <a:buSzPct val="100000"/>
              <a:buFont typeface="+mj-lt"/>
              <a:buAutoNum type="arabicPeriod" startAt="3"/>
            </a:pPr>
            <a:endParaRPr lang="en-US" sz="2800" dirty="0"/>
          </a:p>
          <a:p>
            <a:pPr marL="342900" indent="-342900" algn="l">
              <a:lnSpc>
                <a:spcPct val="150000"/>
              </a:lnSpc>
              <a:buSzPct val="100000"/>
              <a:buFont typeface="+mj-lt"/>
              <a:buAutoNum type="arabicPeriod" startAt="4"/>
            </a:pPr>
            <a:r>
              <a:rPr lang="ru-RU" sz="2800" dirty="0" smtClean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2800" dirty="0" err="1" smtClean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Вольтметр</a:t>
            </a:r>
            <a:endParaRPr lang="en-US" sz="2800" dirty="0"/>
          </a:p>
          <a:p>
            <a:pPr marL="342900" indent="-342900" algn="l">
              <a:lnSpc>
                <a:spcPct val="150000"/>
              </a:lnSpc>
              <a:buSzPct val="100000"/>
              <a:buFont typeface="+mj-lt"/>
              <a:buAutoNum type="arabicPeriod" startAt="5"/>
            </a:pPr>
            <a:r>
              <a:rPr lang="ru-RU" sz="2800" dirty="0" smtClean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endParaRPr lang="en-US" sz="2800" dirty="0"/>
          </a:p>
        </p:txBody>
      </p:sp>
      <p:sp>
        <p:nvSpPr>
          <p:cNvPr id="7" name="Text 5"/>
          <p:cNvSpPr/>
          <p:nvPr/>
        </p:nvSpPr>
        <p:spPr>
          <a:xfrm>
            <a:off x="9623694" y="3139304"/>
            <a:ext cx="3978116" cy="45128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ct val="150000"/>
              </a:lnSpc>
              <a:buSzPct val="100000"/>
              <a:buFont typeface="+mj-lt"/>
              <a:buAutoNum type="arabicPeriod"/>
            </a:pPr>
            <a:r>
              <a:rPr lang="ru-RU" sz="2800" dirty="0" smtClean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 </a:t>
            </a:r>
            <a:r>
              <a:rPr lang="en-US" sz="2800" dirty="0" err="1" smtClean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Амперметр</a:t>
            </a:r>
            <a:endParaRPr lang="en-US" sz="2800" dirty="0"/>
          </a:p>
          <a:p>
            <a:pPr marL="342900" indent="-342900" algn="l">
              <a:lnSpc>
                <a:spcPct val="150000"/>
              </a:lnSpc>
              <a:buSzPct val="100000"/>
              <a:buFont typeface="+mj-lt"/>
              <a:buAutoNum type="arabicPeriod" startAt="2"/>
            </a:pPr>
            <a:r>
              <a:rPr lang="ru-RU" sz="2800" dirty="0" smtClean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 </a:t>
            </a:r>
            <a:r>
              <a:rPr lang="en-US" sz="2800" dirty="0" err="1" smtClean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Последовательно</a:t>
            </a:r>
            <a:endParaRPr lang="en-US" sz="2800" dirty="0"/>
          </a:p>
          <a:p>
            <a:pPr marL="342900" indent="-342900" algn="l">
              <a:lnSpc>
                <a:spcPct val="150000"/>
              </a:lnSpc>
              <a:buSzPct val="100000"/>
              <a:buFont typeface="+mj-lt"/>
              <a:buAutoNum type="arabicPeriod" startAt="3"/>
            </a:pPr>
            <a:r>
              <a:rPr lang="ru-RU" sz="2800" dirty="0" smtClean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 </a:t>
            </a:r>
            <a:r>
              <a:rPr lang="en-US" sz="2800" dirty="0" err="1" smtClean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Сопротивление</a:t>
            </a:r>
            <a:endParaRPr lang="en-US" sz="2800" dirty="0"/>
          </a:p>
          <a:p>
            <a:pPr marL="342900" indent="-342900" algn="l">
              <a:lnSpc>
                <a:spcPct val="150000"/>
              </a:lnSpc>
              <a:buSzPct val="100000"/>
              <a:buFont typeface="+mj-lt"/>
              <a:buAutoNum type="arabicPeriod" startAt="4"/>
            </a:pPr>
            <a:endParaRPr lang="ru-RU" sz="2800" dirty="0" smtClean="0">
              <a:solidFill>
                <a:srgbClr val="D6E5EF"/>
              </a:solidFill>
              <a:latin typeface="Roboto" pitchFamily="34" charset="0"/>
              <a:ea typeface="Roboto" pitchFamily="34" charset="-122"/>
              <a:cs typeface="Roboto" pitchFamily="34" charset="-120"/>
            </a:endParaRPr>
          </a:p>
          <a:p>
            <a:pPr marL="342900" indent="-342900" algn="l">
              <a:lnSpc>
                <a:spcPct val="150000"/>
              </a:lnSpc>
              <a:buSzPct val="100000"/>
              <a:buFont typeface="+mj-lt"/>
              <a:buAutoNum type="arabicPeriod" startAt="4"/>
            </a:pPr>
            <a:r>
              <a:rPr lang="ru-RU" sz="2800" dirty="0" smtClean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 </a:t>
            </a:r>
            <a:r>
              <a:rPr lang="en-US" sz="2800" dirty="0" smtClean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</a:t>
            </a:r>
            <a:r>
              <a:rPr lang="en-US" sz="280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В (Вольт)</a:t>
            </a:r>
            <a:endParaRPr lang="en-US" sz="2800" dirty="0"/>
          </a:p>
          <a:p>
            <a:pPr marL="342900" indent="-342900" algn="l">
              <a:lnSpc>
                <a:spcPct val="150000"/>
              </a:lnSpc>
              <a:buSzPct val="100000"/>
              <a:buFont typeface="+mj-lt"/>
              <a:buAutoNum type="arabicPeriod" startAt="5"/>
            </a:pPr>
            <a:r>
              <a:rPr lang="ru-RU" sz="2800" dirty="0" smtClean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 </a:t>
            </a:r>
            <a:endParaRPr lang="en-US" sz="2800" dirty="0"/>
          </a:p>
        </p:txBody>
      </p:sp>
      <p:sp>
        <p:nvSpPr>
          <p:cNvPr id="9" name="Text 7"/>
          <p:cNvSpPr/>
          <p:nvPr/>
        </p:nvSpPr>
        <p:spPr>
          <a:xfrm>
            <a:off x="368838" y="3297446"/>
            <a:ext cx="4235819" cy="32772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ct val="150000"/>
              </a:lnSpc>
              <a:buSzPct val="100000"/>
              <a:buFont typeface="+mj-lt"/>
              <a:buAutoNum type="arabicPeriod"/>
            </a:pPr>
            <a:r>
              <a:rPr lang="ru-RU" sz="2800" dirty="0" smtClean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 </a:t>
            </a:r>
            <a:r>
              <a:rPr lang="en-US" sz="2800" dirty="0" err="1" smtClean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Напряжение</a:t>
            </a:r>
            <a:endParaRPr lang="en-US" sz="2800" dirty="0"/>
          </a:p>
          <a:p>
            <a:pPr marL="342900" indent="-342900" algn="l">
              <a:lnSpc>
                <a:spcPct val="150000"/>
              </a:lnSpc>
              <a:buSzPct val="100000"/>
              <a:buFont typeface="+mj-lt"/>
              <a:buAutoNum type="arabicPeriod" startAt="2"/>
            </a:pPr>
            <a:r>
              <a:rPr lang="ru-RU" sz="2800" dirty="0" smtClean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 </a:t>
            </a:r>
            <a:r>
              <a:rPr lang="en-US" sz="2800" dirty="0" smtClean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</a:t>
            </a:r>
            <a:r>
              <a:rPr lang="en-US" sz="280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Ом</a:t>
            </a:r>
            <a:endParaRPr lang="en-US" sz="2800" dirty="0"/>
          </a:p>
          <a:p>
            <a:pPr marL="342900" indent="-342900" algn="l">
              <a:lnSpc>
                <a:spcPct val="150000"/>
              </a:lnSpc>
              <a:buSzPct val="100000"/>
              <a:buFont typeface="+mj-lt"/>
              <a:buAutoNum type="arabicPeriod" startAt="3"/>
            </a:pPr>
            <a:r>
              <a:rPr lang="ru-RU" sz="2800" dirty="0" smtClean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 </a:t>
            </a:r>
          </a:p>
          <a:p>
            <a:pPr marL="342900" indent="-342900" algn="l">
              <a:lnSpc>
                <a:spcPct val="150000"/>
              </a:lnSpc>
              <a:buSzPct val="100000"/>
              <a:buFont typeface="+mj-lt"/>
              <a:buAutoNum type="arabicPeriod" startAt="3"/>
            </a:pPr>
            <a:endParaRPr lang="en-US" sz="2800" dirty="0"/>
          </a:p>
          <a:p>
            <a:pPr marL="342900" indent="-342900" algn="l">
              <a:lnSpc>
                <a:spcPct val="150000"/>
              </a:lnSpc>
              <a:buSzPct val="100000"/>
              <a:buFont typeface="+mj-lt"/>
              <a:buAutoNum type="arabicPeriod" startAt="4"/>
            </a:pPr>
            <a:r>
              <a:rPr lang="ru-RU" sz="2800" dirty="0" smtClean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 </a:t>
            </a:r>
            <a:r>
              <a:rPr lang="en-US" sz="2800" dirty="0" err="1" smtClean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Параллельно</a:t>
            </a:r>
            <a:endParaRPr lang="en-US" sz="2800" dirty="0"/>
          </a:p>
          <a:p>
            <a:pPr marL="342900" indent="-342900" algn="l">
              <a:lnSpc>
                <a:spcPct val="150000"/>
              </a:lnSpc>
              <a:buSzPct val="100000"/>
              <a:buFont typeface="+mj-lt"/>
              <a:buAutoNum type="arabicPeriod" startAt="5"/>
            </a:pPr>
            <a:r>
              <a:rPr lang="ru-RU" sz="2800" dirty="0" smtClean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 </a:t>
            </a:r>
            <a:r>
              <a:rPr lang="en-US" sz="2800" dirty="0" err="1" smtClean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Электрический</a:t>
            </a:r>
            <a:r>
              <a:rPr lang="en-US" sz="2800" dirty="0" smtClean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280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ток</a:t>
            </a:r>
            <a:endParaRPr lang="en-US" sz="28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473792" y="7750629"/>
            <a:ext cx="2084933" cy="478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Прямая соединительная линия 11"/>
          <p:cNvCxnSpPr/>
          <p:nvPr/>
        </p:nvCxnSpPr>
        <p:spPr>
          <a:xfrm>
            <a:off x="4572000" y="2257017"/>
            <a:ext cx="32657" cy="59725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9294715" y="2257017"/>
            <a:ext cx="16329" cy="57367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2"/>
          <p:cNvSpPr/>
          <p:nvPr/>
        </p:nvSpPr>
        <p:spPr>
          <a:xfrm>
            <a:off x="793730" y="2615633"/>
            <a:ext cx="2835235" cy="5236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3600" dirty="0">
                <a:solidFill>
                  <a:srgbClr val="76B9F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Вариант 1</a:t>
            </a:r>
            <a:endParaRPr lang="en-US" sz="3600" dirty="0"/>
          </a:p>
        </p:txBody>
      </p:sp>
      <p:sp>
        <p:nvSpPr>
          <p:cNvPr id="15" name="Text 4"/>
          <p:cNvSpPr/>
          <p:nvPr/>
        </p:nvSpPr>
        <p:spPr>
          <a:xfrm>
            <a:off x="5332928" y="261563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3600" dirty="0">
                <a:solidFill>
                  <a:srgbClr val="76B9F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Вариант 2</a:t>
            </a:r>
            <a:endParaRPr lang="en-US" sz="3600" dirty="0"/>
          </a:p>
        </p:txBody>
      </p:sp>
      <p:sp>
        <p:nvSpPr>
          <p:cNvPr id="16" name="Text 6"/>
          <p:cNvSpPr/>
          <p:nvPr/>
        </p:nvSpPr>
        <p:spPr>
          <a:xfrm>
            <a:off x="10026485" y="261563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3600" dirty="0">
                <a:solidFill>
                  <a:srgbClr val="76B9F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Вариант 3</a:t>
            </a:r>
            <a:endParaRPr lang="en-US" sz="3600" dirty="0"/>
          </a:p>
        </p:txBody>
      </p:sp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0"/>
            <a:ext cx="146304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96214" y="4659280"/>
            <a:ext cx="1459366" cy="1061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96214" y="6574675"/>
            <a:ext cx="1472891" cy="103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200697" y="6574675"/>
            <a:ext cx="1362344" cy="1077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93730" y="4659280"/>
            <a:ext cx="1366573" cy="1077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24270" y="510421"/>
            <a:ext cx="847308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76B9F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Восстановление Инструкции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824270" y="1353366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80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Для успешной миссии необходимо восстановить инструкцию, в которой пропущены ключевые слова. Заполните пробелы!</a:t>
            </a:r>
            <a:endParaRPr lang="en-US" sz="2800" dirty="0"/>
          </a:p>
        </p:txBody>
      </p:sp>
      <p:sp>
        <p:nvSpPr>
          <p:cNvPr id="5" name="Shape 3"/>
          <p:cNvSpPr/>
          <p:nvPr/>
        </p:nvSpPr>
        <p:spPr>
          <a:xfrm flipH="1">
            <a:off x="609600" y="2311889"/>
            <a:ext cx="45719" cy="3856194"/>
          </a:xfrm>
          <a:prstGeom prst="rect">
            <a:avLst/>
          </a:prstGeom>
          <a:solidFill>
            <a:srgbClr val="66A8EE"/>
          </a:solidFill>
          <a:ln/>
        </p:spPr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473792" y="7750629"/>
            <a:ext cx="2084933" cy="478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2"/>
          <p:cNvSpPr/>
          <p:nvPr/>
        </p:nvSpPr>
        <p:spPr>
          <a:xfrm>
            <a:off x="793789" y="2514601"/>
            <a:ext cx="13270554" cy="36534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457200" algn="just">
              <a:buNone/>
            </a:pPr>
            <a:r>
              <a:rPr lang="en-US" sz="320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Для протекания (1) </a:t>
            </a:r>
            <a:r>
              <a:rPr lang="ru-RU" sz="3200" dirty="0" smtClean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___________</a:t>
            </a:r>
            <a:r>
              <a:rPr lang="en-US" sz="3200" dirty="0" smtClean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320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тока в цепи необходимо наличие (2) </a:t>
            </a:r>
            <a:r>
              <a:rPr lang="ru-RU" sz="3200" dirty="0" smtClean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_________ ____ </a:t>
            </a:r>
            <a:r>
              <a:rPr lang="en-US" sz="3200" dirty="0" smtClean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и </a:t>
            </a:r>
            <a:r>
              <a:rPr lang="en-US" sz="320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(3) </a:t>
            </a:r>
            <a:r>
              <a:rPr lang="ru-RU" sz="3200" dirty="0" smtClean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_______ _____ </a:t>
            </a:r>
            <a:r>
              <a:rPr lang="en-US" sz="3200" dirty="0" smtClean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 </a:t>
            </a:r>
            <a:r>
              <a:rPr lang="en-US" sz="320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Количественно ток характеризуется физической величиной (4) </a:t>
            </a:r>
            <a:r>
              <a:rPr lang="ru-RU" sz="3200" dirty="0" smtClean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_________ </a:t>
            </a:r>
            <a:r>
              <a:rPr lang="en-US" sz="3200" dirty="0" smtClean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</a:t>
            </a:r>
            <a:r>
              <a:rPr lang="en-US" sz="320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которая </a:t>
            </a:r>
            <a:r>
              <a:rPr lang="en-US" sz="3200" dirty="0" err="1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зависит</a:t>
            </a:r>
            <a:r>
              <a:rPr lang="en-US" sz="320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3200" dirty="0" err="1" smtClean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от</a:t>
            </a:r>
            <a:r>
              <a:rPr lang="ru-RU" sz="3200" dirty="0" smtClean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3200" dirty="0" smtClean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(5</a:t>
            </a:r>
            <a:r>
              <a:rPr lang="en-US" sz="320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) </a:t>
            </a:r>
            <a:r>
              <a:rPr lang="ru-RU" sz="3200" dirty="0" smtClean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__________</a:t>
            </a:r>
            <a:r>
              <a:rPr lang="en-US" sz="3200" dirty="0" smtClean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320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на концах проводника и его (6) </a:t>
            </a:r>
            <a:r>
              <a:rPr lang="ru-RU" sz="3200" dirty="0" smtClean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____________</a:t>
            </a:r>
            <a:r>
              <a:rPr lang="en-US" sz="3200" dirty="0" smtClean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 </a:t>
            </a:r>
            <a:endParaRPr lang="ru-RU" sz="3200" dirty="0" smtClean="0">
              <a:solidFill>
                <a:srgbClr val="D6E5EF"/>
              </a:solidFill>
              <a:latin typeface="Roboto" pitchFamily="34" charset="0"/>
              <a:ea typeface="Roboto" pitchFamily="34" charset="-122"/>
              <a:cs typeface="Roboto" pitchFamily="34" charset="-120"/>
            </a:endParaRPr>
          </a:p>
          <a:p>
            <a:pPr marL="0" indent="457200" algn="just">
              <a:buNone/>
            </a:pPr>
            <a:r>
              <a:rPr lang="en-US" sz="3200" dirty="0" err="1" smtClean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Эта</a:t>
            </a:r>
            <a:r>
              <a:rPr lang="en-US" sz="3200" dirty="0" smtClean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320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зависимость выражается (7) </a:t>
            </a:r>
            <a:r>
              <a:rPr lang="ru-RU" sz="3200" dirty="0" smtClean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____________ </a:t>
            </a:r>
            <a:r>
              <a:rPr lang="en-US" sz="3200" dirty="0" err="1" smtClean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для</a:t>
            </a:r>
            <a:r>
              <a:rPr lang="en-US" sz="3200" dirty="0" smtClean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320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участка цепи. Силу тока измеряют (8</a:t>
            </a:r>
            <a:r>
              <a:rPr lang="en-US" sz="3200" dirty="0" smtClean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)</a:t>
            </a:r>
            <a:r>
              <a:rPr lang="ru-RU" sz="3200" dirty="0" smtClean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__________ </a:t>
            </a:r>
            <a:r>
              <a:rPr lang="en-US" sz="3200" dirty="0" smtClean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</a:t>
            </a:r>
            <a:r>
              <a:rPr lang="en-US" sz="320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а напряжение — (</a:t>
            </a:r>
            <a:r>
              <a:rPr lang="en-US" sz="3200" dirty="0" smtClean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9)</a:t>
            </a:r>
            <a:r>
              <a:rPr lang="ru-RU" sz="3200" dirty="0" smtClean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___________</a:t>
            </a:r>
            <a:r>
              <a:rPr lang="en-US" sz="3200" dirty="0" smtClean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 </a:t>
            </a:r>
            <a:r>
              <a:rPr lang="en-US" sz="3200" dirty="0" err="1" smtClean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Первый</a:t>
            </a:r>
            <a:r>
              <a:rPr lang="en-US" sz="3200" dirty="0" smtClean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320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прибор включают в цепь (10</a:t>
            </a:r>
            <a:r>
              <a:rPr lang="en-US" sz="3200" dirty="0" smtClean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)</a:t>
            </a:r>
            <a:r>
              <a:rPr lang="ru-RU" sz="3200" dirty="0" smtClean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_________ </a:t>
            </a:r>
            <a:r>
              <a:rPr lang="en-US" sz="3200" dirty="0" smtClean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</a:t>
            </a:r>
            <a:r>
              <a:rPr lang="en-US" sz="320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а </a:t>
            </a:r>
            <a:r>
              <a:rPr lang="en-US" sz="3200" dirty="0" err="1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второй</a:t>
            </a:r>
            <a:r>
              <a:rPr lang="en-US" sz="320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3200" dirty="0" smtClean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—</a:t>
            </a:r>
            <a:r>
              <a:rPr lang="ru-RU" sz="3200" dirty="0" smtClean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_________ </a:t>
            </a:r>
            <a:r>
              <a:rPr lang="en-US" sz="3200" dirty="0" smtClean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</a:t>
            </a:r>
            <a:endParaRPr lang="en-US" sz="32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09601" y="6738257"/>
            <a:ext cx="130410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Слова для справки: вольтметр, амперметр, напряжение, сила тока, сопротивление, параллельно, последовательно, закон Ома, замкнутая цепь, электрический ток, источник тока</a:t>
            </a:r>
            <a:endParaRPr lang="ru-RU" sz="14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24270" y="510421"/>
            <a:ext cx="847308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76B9F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Восстановление Инструкции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824270" y="1353366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80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Для успешной миссии необходимо восстановить инструкцию, в которой пропущены ключевые слова. Заполните пробелы!</a:t>
            </a:r>
            <a:endParaRPr lang="en-US" sz="2800" dirty="0"/>
          </a:p>
        </p:txBody>
      </p:sp>
      <p:sp>
        <p:nvSpPr>
          <p:cNvPr id="5" name="Shape 3"/>
          <p:cNvSpPr/>
          <p:nvPr/>
        </p:nvSpPr>
        <p:spPr>
          <a:xfrm>
            <a:off x="563881" y="2311889"/>
            <a:ext cx="45719" cy="5438740"/>
          </a:xfrm>
          <a:prstGeom prst="rect">
            <a:avLst/>
          </a:prstGeom>
          <a:solidFill>
            <a:srgbClr val="66A8EE"/>
          </a:solidFill>
          <a:ln/>
        </p:spPr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473792" y="7750629"/>
            <a:ext cx="2084933" cy="478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2"/>
          <p:cNvSpPr/>
          <p:nvPr/>
        </p:nvSpPr>
        <p:spPr>
          <a:xfrm>
            <a:off x="793789" y="2550487"/>
            <a:ext cx="13270554" cy="52001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457200" algn="just">
              <a:buNone/>
            </a:pPr>
            <a:r>
              <a:rPr lang="en-US" sz="360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Для протекания (1) </a:t>
            </a:r>
            <a:r>
              <a:rPr lang="ru-RU" sz="3600" u="sng" dirty="0" smtClean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электрического</a:t>
            </a:r>
            <a:r>
              <a:rPr lang="en-US" sz="3600" dirty="0" smtClean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360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тока в цепи необходимо наличие (2) </a:t>
            </a:r>
            <a:r>
              <a:rPr lang="ru-RU" sz="3600" u="sng" dirty="0" smtClean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источника тока</a:t>
            </a:r>
            <a:r>
              <a:rPr lang="ru-RU" sz="3600" dirty="0" smtClean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3600" dirty="0" smtClean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и </a:t>
            </a:r>
            <a:r>
              <a:rPr lang="en-US" sz="360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(3) </a:t>
            </a:r>
            <a:r>
              <a:rPr lang="ru-RU" sz="3600" u="sng" dirty="0" smtClean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замкнутой цепи</a:t>
            </a:r>
            <a:r>
              <a:rPr lang="en-US" sz="3600" dirty="0" smtClean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 </a:t>
            </a:r>
            <a:r>
              <a:rPr lang="en-US" sz="360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Количественно ток характеризуется физической величиной (4) </a:t>
            </a:r>
            <a:r>
              <a:rPr lang="ru-RU" sz="3600" u="sng" dirty="0" smtClean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силой тока</a:t>
            </a:r>
            <a:r>
              <a:rPr lang="en-US" sz="3600" dirty="0" smtClean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</a:t>
            </a:r>
            <a:r>
              <a:rPr lang="en-US" sz="360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которая </a:t>
            </a:r>
            <a:r>
              <a:rPr lang="en-US" sz="3600" dirty="0" err="1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зависит</a:t>
            </a:r>
            <a:r>
              <a:rPr lang="en-US" sz="360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3600" dirty="0" err="1" smtClean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от</a:t>
            </a:r>
            <a:r>
              <a:rPr lang="en-US" sz="3600" dirty="0" smtClean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(5</a:t>
            </a:r>
            <a:r>
              <a:rPr lang="en-US" sz="360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) </a:t>
            </a:r>
            <a:r>
              <a:rPr lang="ru-RU" sz="3600" u="sng" dirty="0" smtClean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напряжения</a:t>
            </a:r>
            <a:r>
              <a:rPr lang="en-US" sz="3600" dirty="0" smtClean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360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на концах проводника и его (6) </a:t>
            </a:r>
            <a:r>
              <a:rPr lang="ru-RU" sz="3600" u="sng" dirty="0" smtClean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сопротивления</a:t>
            </a:r>
            <a:r>
              <a:rPr lang="en-US" sz="3600" dirty="0" smtClean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 </a:t>
            </a:r>
            <a:endParaRPr lang="ru-RU" sz="3600" dirty="0" smtClean="0">
              <a:solidFill>
                <a:srgbClr val="D6E5EF"/>
              </a:solidFill>
              <a:latin typeface="Roboto" pitchFamily="34" charset="0"/>
              <a:ea typeface="Roboto" pitchFamily="34" charset="-122"/>
              <a:cs typeface="Roboto" pitchFamily="34" charset="-120"/>
            </a:endParaRPr>
          </a:p>
          <a:p>
            <a:pPr marL="0" indent="457200" algn="just">
              <a:buNone/>
            </a:pPr>
            <a:r>
              <a:rPr lang="en-US" sz="3600" dirty="0" err="1" smtClean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Эта</a:t>
            </a:r>
            <a:r>
              <a:rPr lang="en-US" sz="3600" dirty="0" smtClean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360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зависимость выражается (7) </a:t>
            </a:r>
            <a:r>
              <a:rPr lang="ru-RU" sz="3600" u="sng" dirty="0" smtClean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законом</a:t>
            </a:r>
            <a:r>
              <a:rPr lang="en-US" sz="3600" u="sng" dirty="0" smtClean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3600" u="sng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Ома</a:t>
            </a:r>
            <a:r>
              <a:rPr lang="en-US" sz="360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для участка цепи. Силу тока измеряют (8</a:t>
            </a:r>
            <a:r>
              <a:rPr lang="en-US" sz="3600" dirty="0" smtClean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)</a:t>
            </a:r>
            <a:r>
              <a:rPr lang="ru-RU" sz="3600" dirty="0" smtClean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ru-RU" sz="3600" u="sng" dirty="0" smtClean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амперметром</a:t>
            </a:r>
            <a:r>
              <a:rPr lang="en-US" sz="3600" dirty="0" smtClean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</a:t>
            </a:r>
            <a:r>
              <a:rPr lang="en-US" sz="360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а напряжение — (</a:t>
            </a:r>
            <a:r>
              <a:rPr lang="en-US" sz="3600" dirty="0" smtClean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9)</a:t>
            </a:r>
            <a:r>
              <a:rPr lang="ru-RU" sz="3600" dirty="0" smtClean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ru-RU" sz="3600" u="sng" dirty="0" smtClean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вольтметром</a:t>
            </a:r>
            <a:r>
              <a:rPr lang="en-US" sz="3600" dirty="0" smtClean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 </a:t>
            </a:r>
            <a:r>
              <a:rPr lang="en-US" sz="3600" dirty="0" err="1" smtClean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Первый</a:t>
            </a:r>
            <a:r>
              <a:rPr lang="en-US" sz="3600" dirty="0" smtClean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360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прибор включают в цепь (10) </a:t>
            </a:r>
            <a:r>
              <a:rPr lang="ru-RU" sz="3600" u="sng" dirty="0" smtClean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последовательно</a:t>
            </a:r>
            <a:r>
              <a:rPr lang="en-US" sz="3600" dirty="0" smtClean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</a:t>
            </a:r>
            <a:r>
              <a:rPr lang="en-US" sz="360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а второй — (11) </a:t>
            </a:r>
            <a:r>
              <a:rPr lang="ru-RU" sz="3600" u="sng" dirty="0" smtClean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параллельно</a:t>
            </a:r>
            <a:r>
              <a:rPr lang="en-US" sz="3600" dirty="0" smtClean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799</TotalTime>
  <Words>914</Words>
  <Application>Microsoft Office PowerPoint</Application>
  <PresentationFormat>Произвольный</PresentationFormat>
  <Paragraphs>133</Paragraphs>
  <Slides>16</Slides>
  <Notes>16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Arial</vt:lpstr>
      <vt:lpstr>Roboto Slab</vt:lpstr>
      <vt:lpstr>Calibri</vt:lpstr>
      <vt:lpstr>Roboto Slab Bold</vt:lpstr>
      <vt:lpstr>Roboto</vt:lpstr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Asya</dc:creator>
  <cp:lastModifiedBy>HomeNET</cp:lastModifiedBy>
  <cp:revision>36</cp:revision>
  <dcterms:created xsi:type="dcterms:W3CDTF">2026-02-15T17:09:27Z</dcterms:created>
  <dcterms:modified xsi:type="dcterms:W3CDTF">2026-05-13T17:03:58Z</dcterms:modified>
</cp:coreProperties>
</file>