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66" r:id="rId2"/>
    <p:sldId id="269" r:id="rId3"/>
    <p:sldId id="256" r:id="rId4"/>
    <p:sldId id="274" r:id="rId5"/>
    <p:sldId id="257" r:id="rId6"/>
    <p:sldId id="270" r:id="rId7"/>
    <p:sldId id="272" r:id="rId8"/>
    <p:sldId id="271" r:id="rId9"/>
    <p:sldId id="276" r:id="rId10"/>
    <p:sldId id="290" r:id="rId11"/>
    <p:sldId id="275" r:id="rId12"/>
    <p:sldId id="277" r:id="rId13"/>
    <p:sldId id="286" r:id="rId14"/>
    <p:sldId id="287" r:id="rId15"/>
    <p:sldId id="285" r:id="rId16"/>
    <p:sldId id="280" r:id="rId17"/>
    <p:sldId id="288" r:id="rId18"/>
    <p:sldId id="283" r:id="rId19"/>
    <p:sldId id="284" r:id="rId20"/>
    <p:sldId id="289" r:id="rId21"/>
    <p:sldId id="264" r:id="rId22"/>
    <p:sldId id="265" r:id="rId23"/>
    <p:sldId id="282" r:id="rId24"/>
    <p:sldId id="267" r:id="rId25"/>
  </p:sldIdLst>
  <p:sldSz cx="14630400" cy="8229600"/>
  <p:notesSz cx="8229600" cy="146304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Bricolage Grotesque Semi Bold" charset="0"/>
      <p:regular r:id="rId31"/>
    </p:embeddedFont>
    <p:embeddedFont>
      <p:font typeface="Inter" charset="0"/>
      <p:regular r:id="rId32"/>
    </p:embeddedFont>
    <p:embeddedFont>
      <p:font typeface="Roboto" charset="0"/>
      <p:regular r:id="rId33"/>
    </p:embeddedFont>
    <p:embeddedFont>
      <p:font typeface="Roboto Slab" charset="0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0" d="100"/>
          <a:sy n="60" d="100"/>
        </p:scale>
        <p:origin x="-2010" y="-104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grayscl/>
          </a:blip>
          <a:srcRect l="431" r="-1120"/>
          <a:stretch>
            <a:fillRect/>
          </a:stretch>
        </p:blipFill>
        <p:spPr>
          <a:xfrm>
            <a:off x="0" y="0"/>
            <a:ext cx="14846300" cy="8229600"/>
          </a:xfrm>
          <a:prstGeom prst="rect">
            <a:avLst/>
          </a:prstGeom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444500" y="2653269"/>
            <a:ext cx="13868400" cy="230832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Теперь вы — бригады электриков.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Каждый ряд — это отдельная бригада.</a:t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Активность, правильные ответы, расчёты и выход к доске принесут команде «+»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grayscl/>
          </a:blip>
          <a:srcRect l="431" r="-1120"/>
          <a:stretch>
            <a:fillRect/>
          </a:stretch>
        </p:blipFill>
        <p:spPr>
          <a:xfrm>
            <a:off x="0" y="0"/>
            <a:ext cx="14846300" cy="822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6100" y="362635"/>
            <a:ext cx="13907672" cy="58477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indent="457200" algn="just"/>
            <a:r>
              <a:rPr lang="ru-RU" sz="3400" b="1" dirty="0" smtClean="0"/>
              <a:t>На схеме изображено ___________ соединение ламп. Чем меньше сопротивление, тем ___________ сила тока, протекающего через лампу. Поэтому лампа с маленьким сопротивлением горит ярче.</a:t>
            </a:r>
          </a:p>
          <a:p>
            <a:pPr indent="457200" algn="just"/>
            <a:r>
              <a:rPr lang="ru-RU" sz="3200" b="1" dirty="0" smtClean="0">
                <a:solidFill>
                  <a:prstClr val="black"/>
                </a:solidFill>
              </a:rPr>
              <a:t>В старом доме люстра достаточно старинная. </a:t>
            </a:r>
            <a:r>
              <a:rPr lang="ru-RU" sz="3400" b="1" dirty="0" smtClean="0">
                <a:solidFill>
                  <a:prstClr val="black"/>
                </a:solidFill>
              </a:rPr>
              <a:t>Чуть более ярко, чем люстра, светит торшер, но его света тоже недостаточно, чтобы читать книгу. Поэтому самый яркий свет от </a:t>
            </a:r>
          </a:p>
          <a:p>
            <a:pPr algn="just"/>
            <a:r>
              <a:rPr lang="ru-RU" sz="3400" b="1" dirty="0" smtClean="0">
                <a:solidFill>
                  <a:prstClr val="black"/>
                </a:solidFill>
              </a:rPr>
              <a:t>настенных бра над диваном. </a:t>
            </a:r>
          </a:p>
          <a:p>
            <a:pPr indent="457200" algn="just"/>
            <a:r>
              <a:rPr lang="ru-RU" sz="3400" b="1" dirty="0" smtClean="0">
                <a:solidFill>
                  <a:prstClr val="black"/>
                </a:solidFill>
              </a:rPr>
              <a:t>Источник освещения для правшей </a:t>
            </a:r>
          </a:p>
          <a:p>
            <a:pPr algn="just"/>
            <a:r>
              <a:rPr lang="ru-RU" sz="3400" b="1" dirty="0" smtClean="0">
                <a:solidFill>
                  <a:prstClr val="black"/>
                </a:solidFill>
              </a:rPr>
              <a:t>должен находится слева от мест для</a:t>
            </a:r>
          </a:p>
          <a:p>
            <a:pPr algn="just"/>
            <a:r>
              <a:rPr lang="ru-RU" sz="3400" b="1" dirty="0" smtClean="0">
                <a:solidFill>
                  <a:prstClr val="black"/>
                </a:solidFill>
              </a:rPr>
              <a:t>чтения.</a:t>
            </a:r>
            <a:endParaRPr lang="ru-RU" sz="3400" dirty="0" smtClean="0"/>
          </a:p>
          <a:p>
            <a:pPr lvl="0" indent="457200" algn="just"/>
            <a:endParaRPr lang="ru-RU" sz="34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1799" y="3065127"/>
            <a:ext cx="6071773" cy="516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38400" y="5565676"/>
            <a:ext cx="48514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/>
              <a:t>Лампа 1 (R₁) = </a:t>
            </a:r>
            <a:r>
              <a:rPr lang="ru-RU" sz="3600" b="1" dirty="0" smtClean="0"/>
              <a:t>20 </a:t>
            </a:r>
            <a:r>
              <a:rPr lang="ru-RU" sz="3600" b="1" dirty="0"/>
              <a:t>Ом</a:t>
            </a:r>
            <a:r>
              <a:rPr lang="ru-RU" sz="3600" dirty="0"/>
              <a:t> </a:t>
            </a:r>
          </a:p>
          <a:p>
            <a:r>
              <a:rPr lang="ru-RU" sz="3600" b="1" dirty="0" smtClean="0"/>
              <a:t>Лампа 2 (R₂) = 100 Ом</a:t>
            </a:r>
            <a:r>
              <a:rPr lang="ru-RU" sz="3600" dirty="0" smtClean="0"/>
              <a:t> </a:t>
            </a:r>
          </a:p>
          <a:p>
            <a:r>
              <a:rPr lang="ru-RU" sz="3600" b="1" dirty="0" smtClean="0"/>
              <a:t>Лампа 3 (R₃) = 50 Ом</a:t>
            </a:r>
            <a:r>
              <a:rPr lang="ru-RU" sz="3600" dirty="0"/>
              <a:t> </a:t>
            </a:r>
          </a:p>
          <a:p>
            <a:r>
              <a:rPr lang="ru-RU" sz="3600" b="1" dirty="0"/>
              <a:t>Лампа 4 (R₄) = 150 Ом</a:t>
            </a:r>
            <a:r>
              <a:rPr lang="ru-RU" sz="36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grayscl/>
          </a:blip>
          <a:srcRect l="431" r="-1120"/>
          <a:stretch>
            <a:fillRect/>
          </a:stretch>
        </p:blipFill>
        <p:spPr>
          <a:xfrm>
            <a:off x="0" y="0"/>
            <a:ext cx="14846300" cy="8229600"/>
          </a:xfrm>
          <a:prstGeom prst="rect">
            <a:avLst/>
          </a:prstGeom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111500" y="123567"/>
            <a:ext cx="13208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Схема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099" y="883860"/>
            <a:ext cx="7766460" cy="679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8058558" y="2832100"/>
            <a:ext cx="657184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/>
              <a:t>Лампа 1 (R₁) = </a:t>
            </a:r>
            <a:r>
              <a:rPr lang="ru-RU" sz="3600" b="1" dirty="0" smtClean="0"/>
              <a:t>20 </a:t>
            </a:r>
            <a:r>
              <a:rPr lang="ru-RU" sz="3600" b="1" dirty="0"/>
              <a:t>Ом</a:t>
            </a:r>
            <a:r>
              <a:rPr lang="ru-RU" sz="3600" dirty="0"/>
              <a:t> </a:t>
            </a:r>
            <a:r>
              <a:rPr lang="ru-RU" sz="3200" dirty="0" smtClean="0"/>
              <a:t>(бра слева)</a:t>
            </a:r>
            <a:endParaRPr lang="ru-RU" sz="3600" dirty="0"/>
          </a:p>
          <a:p>
            <a:r>
              <a:rPr lang="ru-RU" sz="3600" b="1" dirty="0"/>
              <a:t>Лампа 2 (R₂) = 100 Ом</a:t>
            </a:r>
            <a:r>
              <a:rPr lang="ru-RU" sz="3600" dirty="0"/>
              <a:t> </a:t>
            </a:r>
            <a:r>
              <a:rPr lang="ru-RU" sz="3600" dirty="0" smtClean="0"/>
              <a:t>(торшер)</a:t>
            </a:r>
            <a:endParaRPr lang="ru-RU" sz="3600" dirty="0"/>
          </a:p>
          <a:p>
            <a:r>
              <a:rPr lang="ru-RU" sz="3600" b="1" dirty="0"/>
              <a:t>Лампа 3 (R₃) = 50 Ом</a:t>
            </a:r>
            <a:r>
              <a:rPr lang="ru-RU" sz="3600" dirty="0"/>
              <a:t> </a:t>
            </a:r>
            <a:r>
              <a:rPr lang="ru-RU" sz="3200" dirty="0" smtClean="0"/>
              <a:t>(бра справа)</a:t>
            </a:r>
            <a:endParaRPr lang="ru-RU" sz="3600" dirty="0"/>
          </a:p>
          <a:p>
            <a:r>
              <a:rPr lang="ru-RU" sz="3600" b="1" dirty="0"/>
              <a:t>Лампа 4 (R₄) = 150 Ом</a:t>
            </a:r>
            <a:r>
              <a:rPr lang="ru-RU" sz="3600" dirty="0"/>
              <a:t> </a:t>
            </a:r>
            <a:r>
              <a:rPr lang="ru-RU" sz="3600" dirty="0" smtClean="0"/>
              <a:t>(люстра)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grayscl/>
          </a:blip>
          <a:srcRect l="431" r="-1120"/>
          <a:stretch>
            <a:fillRect/>
          </a:stretch>
        </p:blipFill>
        <p:spPr>
          <a:xfrm>
            <a:off x="0" y="0"/>
            <a:ext cx="14846300" cy="822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1240064" y="1549400"/>
            <a:ext cx="12361636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240064" y="6200686"/>
            <a:ext cx="12361636" cy="6155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 перегорела одна из настенных бра? Надо проверить… </a:t>
            </a:r>
            <a:endParaRPr kumimoji="0" lang="ru-RU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0601" y="1"/>
            <a:ext cx="8559800" cy="825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0"/>
          <p:cNvSpPr/>
          <p:nvPr/>
        </p:nvSpPr>
        <p:spPr>
          <a:xfrm>
            <a:off x="793610" y="27940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Зада</a:t>
            </a:r>
            <a:r>
              <a:rPr lang="ru-RU" sz="4450" dirty="0" err="1" smtClean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ние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42379" y="12192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203496"/>
            <a:ext cx="4196358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1219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Начертите схему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793730" y="167985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тетради нарисуйте схему участка цепи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42379" y="284845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962" y="3203496"/>
            <a:ext cx="4196358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93670" y="2848451"/>
            <a:ext cx="592373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Найдите общее сопротивление</a:t>
            </a:r>
            <a:endParaRPr lang="en-US" sz="2800" dirty="0"/>
          </a:p>
        </p:txBody>
      </p:sp>
      <p:sp>
        <p:nvSpPr>
          <p:cNvPr id="10" name="Text 6"/>
          <p:cNvSpPr/>
          <p:nvPr/>
        </p:nvSpPr>
        <p:spPr>
          <a:xfrm>
            <a:off x="793790" y="3265050"/>
            <a:ext cx="41963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Рассчитайте R общ всей цепи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142379" y="387387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133" y="3203496"/>
            <a:ext cx="4196358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93670" y="39447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Найдите общий ток</a:t>
            </a:r>
            <a:endParaRPr lang="en-US" sz="2800" dirty="0"/>
          </a:p>
        </p:txBody>
      </p:sp>
      <p:sp>
        <p:nvSpPr>
          <p:cNvPr id="14" name="Text 9"/>
          <p:cNvSpPr/>
          <p:nvPr/>
        </p:nvSpPr>
        <p:spPr>
          <a:xfrm>
            <a:off x="793790" y="4307621"/>
            <a:ext cx="61912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Рассчитайте I общ от щитка в комнату</a:t>
            </a:r>
            <a:endParaRPr lang="en-US" sz="2000" dirty="0"/>
          </a:p>
        </p:txBody>
      </p:sp>
      <p:sp>
        <p:nvSpPr>
          <p:cNvPr id="15" name="Text 10"/>
          <p:cNvSpPr/>
          <p:nvPr/>
        </p:nvSpPr>
        <p:spPr>
          <a:xfrm>
            <a:off x="142379" y="503967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04</a:t>
            </a:r>
            <a:endParaRPr lang="en-US" sz="17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323165"/>
            <a:ext cx="6407944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93790" y="5033426"/>
            <a:ext cx="48831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 err="1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Найдите</a:t>
            </a:r>
            <a:r>
              <a:rPr lang="en-US" sz="2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 </a:t>
            </a:r>
            <a:r>
              <a:rPr lang="en-US" sz="2800" dirty="0" err="1" smtClean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ток</a:t>
            </a:r>
            <a:r>
              <a:rPr lang="ru-RU" sz="2800" dirty="0" smtClean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, проходящий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ru-RU" sz="2800" dirty="0" smtClean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через настенные бра</a:t>
            </a:r>
            <a:endParaRPr lang="en-US" sz="2800" dirty="0"/>
          </a:p>
        </p:txBody>
      </p:sp>
      <p:sp>
        <p:nvSpPr>
          <p:cNvPr id="18" name="Text 12"/>
          <p:cNvSpPr/>
          <p:nvPr/>
        </p:nvSpPr>
        <p:spPr>
          <a:xfrm>
            <a:off x="793790" y="5820251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Рассчитайте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I₁</a:t>
            </a:r>
            <a:r>
              <a:rPr lang="ru-RU" sz="20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, </a:t>
            </a:r>
            <a:r>
              <a:rPr lang="en-US" sz="2000" dirty="0" smtClean="0"/>
              <a:t>I</a:t>
            </a:r>
            <a:r>
              <a:rPr lang="en-US" sz="2000" baseline="-25000" dirty="0" smtClean="0"/>
              <a:t>3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142379" y="644753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05</a:t>
            </a:r>
            <a:endParaRPr lang="en-US" sz="175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548" y="5323165"/>
            <a:ext cx="6407944" cy="3048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793670" y="64475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Сделайте вывод</a:t>
            </a:r>
            <a:endParaRPr lang="en-US" sz="2800" dirty="0"/>
          </a:p>
        </p:txBody>
      </p:sp>
      <p:sp>
        <p:nvSpPr>
          <p:cNvPr id="22" name="Text 15"/>
          <p:cNvSpPr/>
          <p:nvPr/>
        </p:nvSpPr>
        <p:spPr>
          <a:xfrm>
            <a:off x="793670" y="6908186"/>
            <a:ext cx="4883110" cy="1192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0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лампы настенных бра </a:t>
            </a:r>
            <a:r>
              <a:rPr lang="en-US" sz="2000" dirty="0" err="1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раc</a:t>
            </a:r>
            <a:r>
              <a:rPr lang="ru-RU" sz="20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</a:t>
            </a:r>
            <a:r>
              <a:rPr lang="en-US" sz="2000" dirty="0" err="1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читан</a:t>
            </a:r>
            <a:r>
              <a:rPr lang="ru-RU" sz="2000" dirty="0" err="1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ы</a:t>
            </a:r>
            <a:endParaRPr lang="ru-RU" sz="2000" dirty="0" smtClean="0">
              <a:solidFill>
                <a:srgbClr val="2C292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0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0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0,27</a:t>
            </a:r>
            <a:r>
              <a:rPr lang="en-US" sz="20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А, </a:t>
            </a:r>
            <a:r>
              <a:rPr lang="ru-RU" sz="20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какая лампа перегорит</a:t>
            </a:r>
            <a:r>
              <a:rPr lang="en-US" sz="20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210801" y="6659940"/>
            <a:ext cx="441959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Лампа 1 (R₁) = </a:t>
            </a:r>
            <a:r>
              <a:rPr lang="ru-RU" sz="2400" b="1" dirty="0" smtClean="0"/>
              <a:t>20 </a:t>
            </a:r>
            <a:r>
              <a:rPr lang="ru-RU" sz="2400" b="1" dirty="0"/>
              <a:t>Ом</a:t>
            </a:r>
            <a:r>
              <a:rPr lang="ru-RU" sz="2400" dirty="0"/>
              <a:t> </a:t>
            </a:r>
            <a:r>
              <a:rPr lang="ru-RU" sz="2000" dirty="0" smtClean="0"/>
              <a:t>(бра слева)</a:t>
            </a:r>
            <a:endParaRPr lang="ru-RU" sz="2400" dirty="0"/>
          </a:p>
          <a:p>
            <a:r>
              <a:rPr lang="ru-RU" sz="2400" b="1" dirty="0"/>
              <a:t>Лампа 2 (R₂) = 100 Ом</a:t>
            </a:r>
            <a:r>
              <a:rPr lang="ru-RU" sz="2400" dirty="0"/>
              <a:t> </a:t>
            </a:r>
            <a:r>
              <a:rPr lang="ru-RU" sz="2400" dirty="0" smtClean="0"/>
              <a:t>(торшер)</a:t>
            </a:r>
            <a:endParaRPr lang="ru-RU" sz="2400" dirty="0"/>
          </a:p>
          <a:p>
            <a:r>
              <a:rPr lang="ru-RU" sz="2400" b="1" dirty="0"/>
              <a:t>Лампа 3 (R₃) = 50 Ом</a:t>
            </a:r>
            <a:r>
              <a:rPr lang="ru-RU" sz="2400" dirty="0"/>
              <a:t> </a:t>
            </a:r>
            <a:r>
              <a:rPr lang="ru-RU" sz="2000" dirty="0" smtClean="0"/>
              <a:t>(бра справа)</a:t>
            </a:r>
            <a:endParaRPr lang="ru-RU" sz="2400" dirty="0"/>
          </a:p>
          <a:p>
            <a:r>
              <a:rPr lang="ru-RU" sz="2400" b="1" dirty="0"/>
              <a:t>Лампа 4 (R₄) = 150 Ом</a:t>
            </a:r>
            <a:r>
              <a:rPr lang="ru-RU" sz="2400" dirty="0"/>
              <a:t> </a:t>
            </a:r>
            <a:r>
              <a:rPr lang="ru-RU" sz="2400" dirty="0" smtClean="0"/>
              <a:t>(люстра)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8548" y="0"/>
            <a:ext cx="71723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7301" y="44905"/>
            <a:ext cx="8293100" cy="793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r="7729"/>
          <a:stretch>
            <a:fillRect/>
          </a:stretch>
        </p:blipFill>
        <p:spPr bwMode="auto">
          <a:xfrm>
            <a:off x="46673" y="0"/>
            <a:ext cx="6811327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3203496"/>
            <a:ext cx="4196358" cy="30480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962" y="3203496"/>
            <a:ext cx="4196358" cy="30480"/>
          </a:xfrm>
          <a:prstGeom prst="rect">
            <a:avLst/>
          </a:prstGeom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0133" y="3203496"/>
            <a:ext cx="4196358" cy="30480"/>
          </a:xfrm>
          <a:prstGeom prst="rect">
            <a:avLst/>
          </a:prstGeom>
        </p:spPr>
      </p:pic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5323165"/>
            <a:ext cx="6407944" cy="30480"/>
          </a:xfrm>
          <a:prstGeom prst="rect">
            <a:avLst/>
          </a:prstGeom>
        </p:spPr>
      </p:pic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8548" y="5323165"/>
            <a:ext cx="6407944" cy="3048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7629525"/>
            <a:ext cx="71723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 b="58195"/>
          <a:stretch>
            <a:fillRect/>
          </a:stretch>
        </p:blipFill>
        <p:spPr bwMode="auto">
          <a:xfrm>
            <a:off x="3612066" y="6184719"/>
            <a:ext cx="4292704" cy="148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08158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7" name="Рисунок 6" descr="ufo-alien-futuristic-ufo-spaceship-png-isolated-tr-edited-free (carve.photos).png"/>
          <p:cNvPicPr>
            <a:picLocks noChangeAspect="1"/>
          </p:cNvPicPr>
          <p:nvPr/>
        </p:nvPicPr>
        <p:blipFill>
          <a:blip r:embed="rId4">
            <a:lum bright="10000"/>
          </a:blip>
          <a:srcRect l="12408" t="32417" r="46967" b="16699"/>
          <a:stretch>
            <a:fillRect/>
          </a:stretch>
        </p:blipFill>
        <p:spPr>
          <a:xfrm>
            <a:off x="10883900" y="660400"/>
            <a:ext cx="2169856" cy="271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98 0.71914 C -0.79372 0.70004 -0.78797 0.68075 -0.78157 0.66204 C -0.78103 0.66049 -0.77962 0.6603 -0.77897 0.65876 C -0.77691 0.65471 -0.77474 0.65027 -0.77376 0.64506 C -0.77289 0.64043 -0.77267 0.63522 -0.77115 0.63117 C -0.76996 0.62809 -0.76833 0.62539 -0.76768 0.62191 C -0.76638 0.61478 -0.76562 0.60938 -0.76334 0.6034 C -0.76182 0.59259 -0.7603 0.58218 -0.759 0.57099 C -0.75857 0.56674 -0.75727 0.55864 -0.75727 0.55864 C -0.75607 0.53762 -0.75531 0.5164 -0.75379 0.49518 C -0.75607 0.47164 -0.75325 0.5054 -0.75379 0.45988 C -0.75434 0.41319 -0.75803 0.36574 -0.76074 0.31944 C -0.76193 0.299 -0.7654 0.27932 -0.76768 0.25926 C -0.77148 0.22589 -0.77408 0.19309 -0.7755 0.15895 C -0.77495 0.13928 -0.7743 0.11979 -0.77376 0.10031 C -0.77343 0.08854 -0.76964 0.07234 -0.76855 0.06019 C -0.76703 0.04282 -0.76714 0.02681 -0.75987 0.01389 C -0.75889 0.00887 -0.75651 0.00502 -0.75553 -3.7037E-7 C -0.75347 -0.01119 -0.74815 -0.02392 -0.74338 -0.03241 C -0.74218 -0.03858 -0.74121 -0.04109 -0.73817 -0.04475 C -0.73665 -0.05285 -0.73839 -0.04668 -0.7347 -0.05247 C -0.73285 -0.05536 -0.73155 -0.05941 -0.72949 -0.06173 C -0.7258 -0.06597 -0.72265 -0.06906 -0.71907 -0.07253 C -0.71061 -0.08083 -0.71723 -0.07716 -0.71039 -0.08025 C -0.70594 -0.08545 -0.70182 -0.08893 -0.69737 -0.09414 C -0.69585 -0.09587 -0.69216 -0.09722 -0.69216 -0.09722 C -0.68435 -0.10764 -0.67567 -0.11227 -0.66612 -0.1142 C -0.65473 -0.11921 -0.64377 -0.12828 -0.63227 -0.13272 C -0.62196 -0.13657 -0.6123 -0.13812 -0.60188 -0.14043 C -0.59082 -0.14294 -0.58007 -0.14641 -0.5689 -0.14815 C -0.55414 -0.14718 -0.54014 -0.14525 -0.5255 -0.14352 C -0.49696 -0.13619 -0.4669 -0.1414 -0.43869 -0.14197 C -0.41688 -0.14333 -0.39529 -0.14487 -0.37359 -0.14815 C -0.3648 -0.14294 -0.37315 -0.14738 -0.35188 -0.14506 C -0.34375 -0.1441 -0.33561 -0.14255 -0.32758 -0.14043 C -0.30609 -0.13503 -0.28569 -0.12153 -0.26421 -0.11728 C -0.23014 -0.11863 -0.1965 -0.12211 -0.16265 -0.12809 C -0.15147 -0.13464 -0.1352 -0.13349 -0.12445 -0.13426 C -0.09461 -0.13272 -0.06564 -0.13484 -0.03591 -0.13889 C -0.03092 -0.14062 -0.02615 -0.14333 -0.02115 -0.14506 C -0.01768 -0.14622 -0.01074 -0.14815 -0.01074 -0.14815 C 0.00283 -0.14757 0.0165 -0.14776 0.03006 -0.1466 C 0.03831 -0.14583 0.04395 -0.14005 0.05176 -0.13735 C 0.0561 -0.1358 0.0637 -0.13407 0.06739 -0.12963 C 0.06999 -0.12654 0.07216 -0.12172 0.0752 -0.12037 C 0.08008 -0.11825 0.08507 -0.11767 0.08996 -0.11574 C 0.09668 -0.11304 0.1033 -0.1088 0.10992 -0.10494 C 0.1135 -0.10282 0.11795 -0.09375 0.12034 -0.08951 C 0.12251 -0.08565 0.12555 -0.08333 0.12815 -0.08025 C 0.13108 -0.07677 0.13227 -0.07002 0.13423 -0.06481 C 0.13575 -0.06076 0.13857 -0.05556 0.13944 -0.05093 C 0.13998 -0.04803 0.14117 -0.04167 0.14117 -0.04167 C 0.14085 -0.03684 0.13944 -0.01389 0.13683 -0.00926 C 0.1339 -0.00405 0.13043 0.00405 0.12641 0.00772 C 0.11763 0.01543 0.10808 0.01968 0.09864 0.02469 C 0.09321 0.02759 0.08681 0.03183 0.08128 0.03241 C 0.06098 0.03434 0.07086 0.03337 0.05176 0.03549 C 0.02344 0.04398 -0.0064 0.04167 -0.03504 0.04321 C -0.05533 0.04668 -0.07541 0.04823 -0.09581 0.04938 C -0.13162 0.03877 -0.18001 0.04128 -0.21647 0.04012 C -0.25466 0.03607 -0.23611 0.03762 -0.27202 0.03549 C -0.30165 0.03164 -0.33257 0.03877 -0.3623 0.04012 C -0.39268 0.04456 -0.42306 0.04861 -0.45345 0.05401 C -0.46517 0.05922 -0.4771 0.06192 -0.48904 0.06482 C -0.4949 0.06617 -0.50054 0.06925 -0.5064 0.0708 C -0.5205 0.07485 -0.53472 0.076 -0.54893 0.07716 C -0.56304 0.0708 -0.57888 0.07446 -0.5932 0.07562 C -0.61425 0.07928 -0.63487 0.08642 -0.6557 0.0924 C -0.66438 0.09491 -0.67306 0.09703 -0.68175 0.10031 C -0.68847 0.10282 -0.69498 0.10706 -0.70171 0.10957 C -0.70855 0.11208 -0.71582 0.11381 -0.72254 0.11709 C -0.73708 0.125 -0.74859 0.14313 -0.76334 0.1495 C -0.76844 0.15567 -0.77539 0.15721 -0.77984 0.16512 C -0.78298 0.17072 -0.78678 0.17708 -0.78938 0.18364 C -0.79362 0.19425 -0.79579 0.20679 -0.7998 0.21759 C -0.8011 0.22705 -0.80078 0.22068 -0.7998 0.23148 C -0.79861 0.24556 -0.79872 0.26755 -0.78938 0.27315 C -0.78559 0.2799 -0.78201 0.27894 -0.7781 0.28395 C -0.77712 0.2853 -0.77647 0.28742 -0.7755 0.28858 C -0.76996 0.29514 -0.76041 0.299 -0.75379 0.30093 C -0.72612 0.299 -0.69889 0.29205 -0.67133 0.28858 C -0.64474 0.28511 -0.61805 0.28241 -0.59147 0.27932 C -0.57291 0.2772 -0.55447 0.27566 -0.53591 0.27315 C -0.52289 0.27141 -0.51692 0.27026 -0.50553 0.26852 C -0.50238 0.26794 -0.49598 0.26698 -0.49598 0.26698 C -0.48068 0.26157 -0.46462 0.26042 -0.44911 0.25752 C -0.39854 0.24865 -0.34787 0.24653 -0.2972 0.2392 C -0.2717 0.2419 -0.24717 0.25174 -0.22168 0.25463 C -0.20865 0.25309 -0.19563 0.25174 -0.18261 0.25 C -0.14312 0.25212 -0.10351 0.26003 -0.06456 0.27161 C -0.0587 0.27334 -0.05306 0.27701 -0.0472 0.27932 C -0.04286 0.28086 -0.03852 0.28164 -0.03418 0.28395 C -0.02918 0.28646 -0.02376 0.29051 -0.01855 0.29167 C -0.00618 0.29437 0.00641 0.2963 0.01878 0.29938 C 0.02322 0.30035 0.02746 0.30343 0.0318 0.30536 C 0.03874 0.30884 0.04579 0.31115 0.05263 0.31482 C 0.06142 0.31944 0.06771 0.3289 0.0752 0.33796 C 0.07769 0.34066 0.08052 0.34259 0.08301 0.34568 C 0.08638 0.34934 0.08974 0.3559 0.09343 0.35803 C 0.09397 0.35957 0.0944 0.36111 0.09516 0.36265 C 0.09592 0.36381 0.09712 0.3642 0.09777 0.36574 C 0.09929 0.36883 0.102 0.37674 0.10298 0.38117 C 0.1045 0.38773 0.10645 0.3968 0.10732 0.40432 C 0.10753 0.40644 0.10819 0.41397 0.10905 0.41667 C 0.11111 0.42303 0.1135 0.42843 0.11513 0.43519 C 0.11925 0.45178 0.1147 0.43866 0.1186 0.44888 C 0.11936 0.45486 0.12045 0.46026 0.12121 0.46586 C 0.12153 0.47319 0.12207 0.48032 0.12207 0.48746 C 0.12207 0.51061 0.12099 0.5625 0.10732 0.5787 C 0.10189 0.59317 0.09289 0.6061 0.08475 0.61574 C 0.079 0.62269 0.07053 0.62134 0.06478 0.62809 C 0.06391 0.62905 0.06315 0.63059 0.06218 0.63117 C 0.05588 0.63522 0.04861 0.63638 0.04221 0.64043 C 0.03245 0.64622 0.02246 0.65008 0.0127 0.65586 C 0.00988 0.6576 0.00684 0.66165 0.00402 0.66358 C -0.00162 0.66763 -0.00694 0.67168 -0.01247 0.67593 C -0.02072 0.68229 -0.03461 0.68576 -0.04372 0.68982 C -0.06347 0.6985 -0.09375 0.69541 -0.11056 0.69599 C -0.125 0.6985 -0.13737 0.6985 -0.15223 0.69753 C -0.16037 0.69618 -0.16862 0.69522 -0.17654 0.69136 C -0.18337 0.68808 -0.18967 0.68191 -0.1965 0.67901 C -0.21506 0.68036 -0.23177 0.68191 -0.25032 0.68036 C -0.26106 0.68191 -0.2717 0.68384 -0.28244 0.68519 C -0.29817 0.68441 -0.30642 0.68499 -0.31977 0.68191 C -0.33344 0.67901 -0.34678 0.67091 -0.36056 0.66821 C -0.37261 0.6659 -0.38422 0.66377 -0.39615 0.66049 C -0.40375 0.65837 -0.41504 0.6576 -0.4222 0.65123 C -0.42871 0.64545 -0.43695 0.64043 -0.44216 0.63117 C -0.44444 0.62712 -0.44683 0.6223 -0.44997 0.62037 C -0.45431 0.61786 -0.45746 0.6142 -0.46126 0.60957 C -0.463 0.60745 -0.46549 0.60822 -0.46734 0.60648 C -0.46918 0.60475 -0.47048 0.60127 -0.47254 0.60031 C -0.4745 0.59954 -0.47992 0.59722 -0.48122 0.59568 C -0.48546 0.59066 -0.49066 0.58931 -0.49511 0.58488 C -0.50227 0.57774 -0.49457 0.5816 -0.50293 0.5787 C -0.50759 0.57446 -0.51258 0.56867 -0.51768 0.56636 C -0.52723 0.55363 -0.53906 0.54495 -0.5498 0.5353 C -0.55544 0.53048 -0.56076 0.52238 -0.56629 0.51678 C -0.56922 0.5137 -0.57324 0.50984 -0.57584 0.50617 C -0.57899 0.50154 -0.58116 0.49479 -0.58452 0.49055 C -0.5906 0.48341 -0.59581 0.47473 -0.60188 0.4674 C -0.60612 0.4564 -0.60047 0.46971 -0.60709 0.45988 C -0.60785 0.45872 -0.60807 0.4564 -0.60883 0.45525 C -0.61176 0.45042 -0.61588 0.44657 -0.61925 0.44271 C -0.62369 0.4375 -0.62738 0.43171 -0.6314 0.42573 C -0.63606 0.41917 -0.6416 0.41435 -0.64615 0.40741 C -0.65657 0.39159 -0.66721 0.37558 -0.6774 0.35957 C -0.68012 0.35513 -0.68261 0.35012 -0.68522 0.34568 C -0.69401 0.33005 -0.68055 0.34703 -0.68956 0.33642 C -0.69216 0.32928 -0.69574 0.32388 -0.69911 0.3179 C -0.70258 0.31173 -0.70442 0.30286 -0.70779 0.2963 C -0.71408 0.28376 -0.71148 0.29128 -0.7156 0.28067 C -0.71929 0.27141 -0.72146 0.26312 -0.72428 0.25309 C -0.72851 0.23823 -0.73405 0.22473 -0.73817 0.20988 C -0.74435 0.18789 -0.74804 0.16551 -0.75206 0.14178 C -0.7526 0.1387 -0.75293 0.13561 -0.75379 0.13272 C -0.75434 0.1304 -0.7551 0.12847 -0.75553 0.12635 C -0.7577 0.11478 -0.75846 0.10359 -0.76161 0.0924 C -0.76389 0.06809 -0.76269 0.04302 -0.76074 0.01852 C -0.76009 -0.00772 -0.75998 -0.04842 -0.75379 -0.07407 C -0.75076 -0.08681 -0.74576 -0.09626 -0.74077 -0.10648 C -0.73394 -0.12076 -0.7271 -0.13445 -0.7182 -0.14506 C -0.7156 -0.14815 -0.70974 -0.1495 -0.70692 -0.15123 C -0.69618 -0.1576 -0.685 -0.16127 -0.67393 -0.16512 C -0.66254 -0.16319 -0.65277 -0.1576 -0.64181 -0.15278 C -0.63758 -0.14776 -0.63357 -0.14178 -0.62879 -0.13889 C -0.62608 -0.13407 -0.62293 -0.13117 -0.62011 -0.12654 C -0.6149 -0.11825 -0.60937 -0.10899 -0.60449 -0.10031 C -0.60232 -0.09645 -0.60145 -0.09028 -0.59928 -0.08642 C -0.59624 -0.08102 -0.59299 -0.07272 -0.58973 -0.0679 C -0.58322 -0.05826 -0.57823 -0.049 -0.57237 -0.03858 C -0.56825 -0.03125 -0.56955 -0.03684 -0.56629 -0.02932 C -0.56228 -0.02006 -0.5574 -0.01022 -0.55414 -3.7037E-7 C -0.55349 0.00193 -0.55284 0.00405 -0.5524 0.00617 C -0.55197 0.0081 -0.55208 0.01042 -0.55154 0.01235 C -0.55089 0.01466 -0.54969 0.0162 -0.54893 0.01852 C -0.54492 0.03086 -0.54242 0.04417 -0.53765 0.05556 C -0.53591 0.06809 -0.53244 0.08488 -0.52723 0.09394 C -0.52571 0.10455 -0.52159 0.11188 -0.51942 0.12191 C -0.51768 0.13002 -0.51681 0.13137 -0.51421 0.1387 C -0.51226 0.14448 -0.51193 0.15027 -0.50987 0.15586 C -0.50748 0.17265 -0.50488 0.18885 -0.50206 0.20525 C -0.4988 0.22415 -0.50206 0.21142 -0.49859 0.22377 C -0.49717 0.23611 -0.49555 0.24691 -0.49164 0.25752 C -0.49034 0.26717 -0.48632 0.27508 -0.48383 0.28395 C -0.48209 0.28993 -0.48372 0.28762 -0.48209 0.29475 C -0.47916 0.30652 -0.47493 0.31906 -0.47081 0.33005 C -0.46896 0.34336 -0.46137 0.37095 -0.45692 0.38272 C -0.45594 0.38966 -0.45464 0.39757 -0.45258 0.40432 C -0.44889 0.4159 -0.44368 0.42535 -0.44129 0.43827 C -0.43565 0.46856 -0.43044 0.49884 -0.4248 0.52932 C -0.42122 0.54842 -0.41927 0.56694 -0.41091 0.58179 C -0.40939 0.59009 -0.40408 0.60012 -0.4005 0.60648 C -0.39366 0.61863 -0.40245 0.59896 -0.39529 0.6142 C -0.39247 0.62018 -0.38954 0.62674 -0.38574 0.63117 C -0.38205 0.64101 -0.3776 0.64622 -0.37272 0.65432 C -0.36751 0.66262 -0.36284 0.67207 -0.35709 0.67901 C -0.35102 0.68615 -0.35807 0.674 -0.35188 0.68364 C -0.34668 0.69174 -0.34179 0.70062 -0.33626 0.70833 C -0.33246 0.71354 -0.3266 0.71605 -0.32324 0.72222 C -0.32053 0.72705 -0.31857 0.7282 -0.31543 0.73148 C -0.3062 0.74036 -0.31456 0.73688 -0.3024 0.7392 C -0.29568 0.73765 -0.28971 0.73592 -0.28331 0.73303 C -0.27875 0.72743 -0.27343 0.72782 -0.26855 0.72377 C -0.25954 0.71566 -0.24924 0.71335 -0.2399 0.70679 C -0.23741 0.70505 -0.23437 0.70467 -0.23209 0.70216 C -0.22971 0.69927 -0.22667 0.69888 -0.22428 0.69599 C -0.21777 0.68827 -0.21017 0.68422 -0.20345 0.67747 C -0.19813 0.67226 -0.19368 0.66397 -0.18782 0.66049 C -0.18326 0.65239 -0.1875 0.65876 -0.18175 0.65278 C -0.1773 0.64776 -0.17306 0.64255 -0.16872 0.63735 C -0.16634 0.63445 -0.16124 0.63291 -0.15831 0.63117 C -0.15473 0.62905 -0.15256 0.62519 -0.14876 0.62346 C -0.1378 0.61053 -0.12662 0.59838 -0.11577 0.58488 C -0.11317 0.5816 -0.11089 0.57735 -0.10796 0.57562 C -0.10557 0.57427 -0.10481 0.57427 -0.10275 0.57099 C -0.09744 0.5625 -0.0931 0.55189 -0.08713 0.54475 C -0.08246 0.53241 -0.08854 0.54726 -0.08279 0.53684 C -0.08029 0.5326 -0.07888 0.52816 -0.07584 0.52469 C -0.07389 0.5191 -0.07194 0.51563 -0.0689 0.51215 C -0.06684 0.50694 -0.06543 0.50347 -0.06195 0.50154 C -0.05447 0.48823 -0.04752 0.47454 -0.04112 0.45988 C -0.03678 0.45004 -0.03266 0.4375 -0.02636 0.4321 C -0.02376 0.42496 -0.02072 0.41956 -0.01681 0.41512 C -0.01204 0.40259 -0.00531 0.39352 -0.00032 0.38117 C 0.00326 0.37211 0.00554 0.36227 0.00923 0.3532 C 0.01085 0.34452 0.01552 0.33835 0.01704 0.33005 C 0.01769 0.32658 0.02225 0.31076 0.02398 0.30691 C 0.02474 0.30536 0.02594 0.30421 0.02659 0.30247 C 0.03006 0.29244 0.03136 0.28434 0.037 0.27778 C 0.03885 0.26794 0.04514 0.25849 0.04916 0.25154 C 0.05003 0.25 0.05176 0.24672 0.05176 0.24672 C 0.05285 0.24093 0.05545 0.23862 0.05697 0.23303 C 0.05925 0.22473 0.06261 0.21682 0.06478 0.20833 C 0.06706 0.19946 0.0688 0.18866 0.06999 0.17901 C 0.07118 0.16937 0.07303 0.16146 0.0752 0.15278 C 0.07596 0.14988 0.07694 0.14352 0.07694 0.14352 C 0.07867 0.11497 0.07954 0.087 0.08214 0.05864 C 0.0829 0.03858 0.08648 0.01254 0.08301 -0.00617 C 0.0829 -0.00868 0.08193 -0.02527 0.08128 -0.02932 C 0.08008 -0.03627 0.07704 -0.04302 0.0752 -0.04938 C 0.07325 -0.05671 0.0726 -0.0625 0.06825 -0.06481 C 0.06598 -0.06887 0.06359 -0.07369 0.06044 -0.07562 C 0.05784 -0.07716 0.05491 -0.07755 0.05263 -0.08025 C 0.04449 -0.08989 0.03516 -0.09452 0.02572 -0.09877 C 0.01704 -0.09799 0.01085 -0.09857 0.00315 -0.09568 C -0.00293 -0.09336 -0.00998 -0.09124 -0.01595 -0.08796 C -0.02029 -0.08565 -0.02452 -0.08218 -0.02897 -0.08025 C -0.04991 -0.07099 -0.07074 -0.06038 -0.09147 -0.04938 C -0.1046 -0.04244 -0.11664 -0.02913 -0.13053 -0.02623 C -0.13802 -0.02469 -0.15071 -0.02373 -0.15744 -0.02315 C -0.18641 -0.01466 -0.21462 0.00058 -0.24338 0.0108 C -0.26247 0.00926 -0.28049 0.00502 -0.29893 -0.00309 C -0.30023 -0.00637 -0.30284 -0.00849 -0.30327 -0.01235 C -0.30447 -0.02257 -0.30175 -0.03453 -0.30501 -0.04321 C -0.30696 -0.04842 -0.31152 -0.05131 -0.31456 -0.05401 " pathEditMode="relative" ptsTypes="fffffff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3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8548" y="0"/>
            <a:ext cx="71723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3" y="0"/>
            <a:ext cx="7381875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203496"/>
            <a:ext cx="4196358" cy="30480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962" y="3203496"/>
            <a:ext cx="4196358" cy="30480"/>
          </a:xfrm>
          <a:prstGeom prst="rect">
            <a:avLst/>
          </a:prstGeom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0133" y="3203496"/>
            <a:ext cx="4196358" cy="30480"/>
          </a:xfrm>
          <a:prstGeom prst="rect">
            <a:avLst/>
          </a:prstGeom>
        </p:spPr>
      </p:pic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323165"/>
            <a:ext cx="6407944" cy="30480"/>
          </a:xfrm>
          <a:prstGeom prst="rect">
            <a:avLst/>
          </a:prstGeom>
        </p:spPr>
      </p:pic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548" y="5323165"/>
            <a:ext cx="6407944" cy="3048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7629525"/>
            <a:ext cx="71723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1" y="44905"/>
            <a:ext cx="8293100" cy="793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 t="42162"/>
          <a:stretch>
            <a:fillRect/>
          </a:stretch>
        </p:blipFill>
        <p:spPr bwMode="auto">
          <a:xfrm>
            <a:off x="3535866" y="5613400"/>
            <a:ext cx="4292704" cy="2061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1231900" y="184150"/>
            <a:ext cx="12160250" cy="5251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31900" y="4425771"/>
            <a:ext cx="1216025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Электрик: «Вы молодцы! Нашли,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где перегорела лампочка. Сейчас заменим»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324100" y="1231722"/>
            <a:ext cx="2730500" cy="2819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52401"/>
            <a:ext cx="12160250" cy="525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74900" y="4757520"/>
            <a:ext cx="1009831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Получилось заменить перегоревшую лампочку!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673" y="1570175"/>
            <a:ext cx="7951359" cy="51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31200" y="882650"/>
            <a:ext cx="6096000" cy="600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52401"/>
            <a:ext cx="12160250" cy="525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74900" y="4757520"/>
            <a:ext cx="1009831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 получаете звание:</a:t>
            </a: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«Лучшие электрики дома»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97161" y="2660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Домашнее задание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5997162" y="1524000"/>
            <a:ext cx="37128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E7BF6A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Базовый уровень</a:t>
            </a:r>
            <a:endParaRPr lang="en-US" sz="2800" b="1" dirty="0"/>
          </a:p>
        </p:txBody>
      </p:sp>
      <p:sp>
        <p:nvSpPr>
          <p:cNvPr id="5" name="Text 2"/>
          <p:cNvSpPr/>
          <p:nvPr/>
        </p:nvSpPr>
        <p:spPr>
          <a:xfrm>
            <a:off x="5997161" y="1986906"/>
            <a:ext cx="8067181" cy="364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3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Начертите схему: две лампы последовательно, к ним параллельно третья. R₁ = 2 Ом, R₂ = 3 Ом, R₃ = 5 Ом, U = 10 В. Найдите R и I.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5997162" y="4468041"/>
            <a:ext cx="31463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DFAB58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Повышенный уровень</a:t>
            </a:r>
            <a:endParaRPr lang="en-US" sz="2800" b="1" dirty="0"/>
          </a:p>
        </p:txBody>
      </p:sp>
      <p:sp>
        <p:nvSpPr>
          <p:cNvPr id="7" name="Text 4"/>
          <p:cNvSpPr/>
          <p:nvPr/>
        </p:nvSpPr>
        <p:spPr>
          <a:xfrm>
            <a:off x="5997162" y="4941213"/>
            <a:ext cx="78276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Почему в бытовых сетях параллельное соединение, а в приборах — смешанное? </a:t>
            </a:r>
            <a:endParaRPr lang="ru-RU" sz="3200" dirty="0" smtClean="0">
              <a:solidFill>
                <a:srgbClr val="2C292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3200" dirty="0" err="1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</a:t>
            </a:r>
            <a:r>
              <a:rPr lang="en-US" sz="32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письменно (2-3 предложения).</a:t>
            </a:r>
            <a:endParaRPr lang="en-US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4869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Итоги урока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997631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0" y="1997631"/>
            <a:ext cx="121920" cy="136790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42524" y="2077760"/>
            <a:ext cx="33760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Смешанное соединение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142524" y="2563891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Узнали, что такое смешанное соединение проводников,</a:t>
            </a:r>
          </a:p>
          <a:p>
            <a:pPr>
              <a:lnSpc>
                <a:spcPts val="2850"/>
              </a:lnSpc>
            </a:pPr>
            <a:r>
              <a:rPr lang="ru-RU" sz="175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повторив последовательное и параллельное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93790" y="3592354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10" y="3592354"/>
            <a:ext cx="121920" cy="17308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42524" y="3849648"/>
            <a:ext cx="29875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Алгоритм упрощения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42524" y="4340066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Научились поэтапно упрощать сложные схемы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549979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10" y="5549979"/>
            <a:ext cx="121920" cy="173081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42524" y="58072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Практика решения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142524" y="6297692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Закрепили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err="1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</a:t>
            </a:r>
            <a:r>
              <a:rPr lang="ru-RU" sz="175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Ома для участка цепи</a:t>
            </a:r>
            <a:r>
              <a:rPr lang="en-US" sz="175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через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решение реальной бытовой задачи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xt 0"/>
          <p:cNvSpPr/>
          <p:nvPr/>
        </p:nvSpPr>
        <p:spPr>
          <a:xfrm>
            <a:off x="358362" y="353181"/>
            <a:ext cx="76345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chemeClr val="accent2">
                    <a:lumMod val="5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Закрась лампочку знаний</a:t>
            </a:r>
            <a:endParaRPr lang="en-US" sz="445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2" y="2173605"/>
            <a:ext cx="2079308" cy="2079308"/>
          </a:xfrm>
          <a:prstGeom prst="rect">
            <a:avLst/>
          </a:prstGeom>
        </p:spPr>
      </p:pic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542" y="4252913"/>
            <a:ext cx="2079308" cy="2079308"/>
          </a:xfrm>
          <a:prstGeom prst="rect">
            <a:avLst/>
          </a:prstGeom>
        </p:spPr>
      </p:pic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62" y="6070878"/>
            <a:ext cx="2079308" cy="2079308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5370909" y="2759750"/>
            <a:ext cx="1029891" cy="50596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6553200" y="4882464"/>
            <a:ext cx="1029891" cy="50596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370909" y="6880460"/>
            <a:ext cx="1029891" cy="50596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1"/>
          <p:cNvSpPr/>
          <p:nvPr/>
        </p:nvSpPr>
        <p:spPr>
          <a:xfrm>
            <a:off x="358362" y="123729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Закрасьте лампочку в зависимости от своего состояния</a:t>
            </a:r>
            <a:r>
              <a:rPr lang="en-US" sz="280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45072" y="2438400"/>
            <a:ext cx="28258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3200" b="1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Полностью</a:t>
            </a:r>
            <a:r>
              <a:rPr lang="en-US" sz="3200" b="1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ru-RU" sz="3200" b="1" dirty="0" smtClean="0"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algn="ctr">
              <a:lnSpc>
                <a:spcPts val="3550"/>
              </a:lnSpc>
            </a:pPr>
            <a:r>
              <a:rPr lang="en-US" sz="3200" b="1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закрашенная</a:t>
            </a:r>
            <a:endParaRPr lang="en-US" sz="3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00800" y="2617937"/>
            <a:ext cx="8229600" cy="848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«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Всё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понятно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сложностей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не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возникало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Готов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к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новым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открытиям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!»</a:t>
            </a:r>
            <a:endParaRPr lang="en-US" sz="3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052131" y="4622800"/>
            <a:ext cx="2501069" cy="99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2800" b="1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Наполовину</a:t>
            </a:r>
            <a:r>
              <a:rPr lang="en-US" sz="2800" b="1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ru-RU" sz="2800" b="1" dirty="0" smtClean="0"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algn="ctr">
              <a:lnSpc>
                <a:spcPts val="3550"/>
              </a:lnSpc>
            </a:pPr>
            <a:r>
              <a:rPr lang="en-US" sz="2800" b="1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закрашенная</a:t>
            </a:r>
            <a:endParaRPr lang="en-US" sz="2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315200" y="4407036"/>
            <a:ext cx="7315200" cy="12080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«</a:t>
            </a:r>
            <a:r>
              <a:rPr lang="en-US" sz="28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Понятно</a:t>
            </a: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28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но</a:t>
            </a: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были</a:t>
            </a: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сложности</a:t>
            </a: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с </a:t>
            </a:r>
            <a:r>
              <a:rPr lang="en-US" sz="28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переводами</a:t>
            </a: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единиц</a:t>
            </a: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или</a:t>
            </a: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формулами</a:t>
            </a: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28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Нужно</a:t>
            </a: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повторить</a:t>
            </a:r>
            <a:r>
              <a:rPr lang="en-US" sz="28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»</a:t>
            </a:r>
            <a:endParaRPr lang="en-US" sz="2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545072" y="6658767"/>
            <a:ext cx="28258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3200" b="1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Почти</a:t>
            </a:r>
            <a:r>
              <a:rPr lang="en-US" sz="3200" b="1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b="1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не</a:t>
            </a:r>
            <a:r>
              <a:rPr lang="en-US" sz="3200" b="1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ru-RU" sz="3200" b="1" dirty="0" smtClean="0"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algn="ctr">
              <a:lnSpc>
                <a:spcPts val="3550"/>
              </a:lnSpc>
            </a:pPr>
            <a:r>
              <a:rPr lang="en-US" sz="3200" b="1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закрашенная</a:t>
            </a:r>
            <a:endParaRPr lang="en-US" sz="3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553200" y="6910012"/>
            <a:ext cx="7659469" cy="476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«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Не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совсем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понятно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были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err="1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сложности</a:t>
            </a:r>
            <a:r>
              <a:rPr lang="en-US" sz="32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»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81575" y="345440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6600" dirty="0" smtClean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Спасибо за урок!</a:t>
            </a:r>
            <a:endParaRPr lang="en-US" sz="6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49" y="3005733"/>
            <a:ext cx="121920" cy="1730812"/>
          </a:xfrm>
          <a:prstGeom prst="rect">
            <a:avLst/>
          </a:prstGeom>
        </p:spPr>
      </p:pic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42858" y="3222171"/>
            <a:ext cx="9046028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Смешанное соединение проводников</a:t>
            </a:r>
            <a:endParaRPr lang="en-US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714514" y="7815943"/>
            <a:ext cx="1915886" cy="413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59810" y="0"/>
            <a:ext cx="52260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4450" dirty="0" smtClean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Однажды вечером…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grayscl/>
          </a:blip>
          <a:srcRect l="21620" r="18088"/>
          <a:stretch>
            <a:fillRect/>
          </a:stretch>
        </p:blipFill>
        <p:spPr>
          <a:xfrm>
            <a:off x="0" y="0"/>
            <a:ext cx="88900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991540" y="17284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i="1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Что случилось?</a:t>
            </a:r>
            <a:endParaRPr lang="en-US" sz="3200" i="1" dirty="0"/>
          </a:p>
        </p:txBody>
      </p:sp>
      <p:sp>
        <p:nvSpPr>
          <p:cNvPr id="5" name="Text 2"/>
          <p:cNvSpPr/>
          <p:nvPr/>
        </p:nvSpPr>
        <p:spPr>
          <a:xfrm>
            <a:off x="8959810" y="2311400"/>
            <a:ext cx="488430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28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</a:t>
            </a:r>
            <a:r>
              <a:rPr lang="en-US" sz="2800" dirty="0" err="1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ечером</a:t>
            </a:r>
            <a:r>
              <a:rPr lang="en-US" sz="28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8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когда вы читали книгу, </a:t>
            </a:r>
            <a:r>
              <a:rPr lang="en-US" sz="2800" dirty="0" smtClean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</a:t>
            </a: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комнате погас свет, но не все лампы. Только часть — странно.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8959810" y="3997007"/>
            <a:ext cx="48843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Проблема не в пробках, а именно в вашей комнате.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8991540" y="52959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i="1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Решение</a:t>
            </a:r>
            <a:endParaRPr lang="en-US" sz="3200" i="1" dirty="0"/>
          </a:p>
        </p:txBody>
      </p:sp>
      <p:sp>
        <p:nvSpPr>
          <p:cNvPr id="8" name="Text 5"/>
          <p:cNvSpPr/>
          <p:nvPr/>
        </p:nvSpPr>
        <p:spPr>
          <a:xfrm>
            <a:off x="8991540" y="5809456"/>
            <a:ext cx="54673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Приходит электрик и говорит: «Похоже, у нас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смешанное соединение ламп</a:t>
            </a: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Перегорел один из элементов. Нужно рассчитать цепь».</a:t>
            </a:r>
            <a:endParaRPr lang="en-US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56138" y="451153"/>
            <a:ext cx="58607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450" dirty="0" smtClean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Пятиминутка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714514" y="7815943"/>
            <a:ext cx="1915886" cy="413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Text 1"/>
          <p:cNvSpPr/>
          <p:nvPr/>
        </p:nvSpPr>
        <p:spPr>
          <a:xfrm>
            <a:off x="5920903" y="1687286"/>
            <a:ext cx="82554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latin typeface="Roboto" pitchFamily="34" charset="0"/>
                <a:ea typeface="Roboto" pitchFamily="34" charset="-122"/>
                <a:cs typeface="Roboto" pitchFamily="34" charset="-120"/>
              </a:rPr>
              <a:t>Подпишите на листиках: ФАМИЛИЮ, ИМЯ, класс</a:t>
            </a:r>
            <a:endParaRPr lang="en-US" sz="2800" dirty="0"/>
          </a:p>
        </p:txBody>
      </p:sp>
      <p:sp>
        <p:nvSpPr>
          <p:cNvPr id="15" name="Text 2"/>
          <p:cNvSpPr/>
          <p:nvPr/>
        </p:nvSpPr>
        <p:spPr>
          <a:xfrm>
            <a:off x="6062416" y="2353797"/>
            <a:ext cx="2835235" cy="523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dirty="0"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1</a:t>
            </a:r>
            <a:endParaRPr lang="en-US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862598" y="2353797"/>
            <a:ext cx="2371163" cy="479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750"/>
              </a:lnSpc>
            </a:pPr>
            <a:r>
              <a:rPr lang="en-US" sz="3600" dirty="0" err="1">
                <a:solidFill>
                  <a:prstClr val="black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</a:t>
            </a:r>
            <a:r>
              <a:rPr lang="en-US" sz="3600" dirty="0">
                <a:solidFill>
                  <a:prstClr val="black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ru-RU" sz="3600" dirty="0" smtClean="0">
                <a:solidFill>
                  <a:prstClr val="black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36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862457" y="2188029"/>
            <a:ext cx="32657" cy="583474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760720" y="2623858"/>
            <a:ext cx="2263303" cy="539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>
                <a:latin typeface="Roboto" pitchFamily="34" charset="0"/>
                <a:ea typeface="Roboto" pitchFamily="34" charset="-122"/>
              </a:rPr>
              <a:t>1</a:t>
            </a:r>
            <a:r>
              <a:rPr lang="ru-RU" sz="3600" dirty="0" smtClean="0">
                <a:latin typeface="Roboto" pitchFamily="34" charset="0"/>
                <a:ea typeface="Roboto" pitchFamily="34" charset="-122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endParaRPr lang="ru-RU" sz="3600" dirty="0">
              <a:latin typeface="Roboto" pitchFamily="34" charset="0"/>
              <a:ea typeface="Roboto" pitchFamily="34" charset="-122"/>
            </a:endParaRP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>
                <a:latin typeface="Roboto" pitchFamily="34" charset="0"/>
                <a:ea typeface="Roboto" pitchFamily="34" charset="-122"/>
              </a:rPr>
              <a:t>2.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>
                <a:latin typeface="Roboto" pitchFamily="34" charset="0"/>
                <a:ea typeface="Roboto" pitchFamily="34" charset="-122"/>
              </a:rPr>
              <a:t>3.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>
                <a:latin typeface="Roboto" pitchFamily="34" charset="0"/>
                <a:ea typeface="Roboto" pitchFamily="34" charset="-122"/>
              </a:rPr>
              <a:t>4.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>
                <a:latin typeface="Roboto" pitchFamily="34" charset="0"/>
                <a:ea typeface="Roboto" pitchFamily="34" charset="-122"/>
              </a:rPr>
              <a:t>5.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101168" y="2623858"/>
            <a:ext cx="2263303" cy="539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>
                <a:solidFill>
                  <a:prstClr val="black"/>
                </a:solidFill>
                <a:latin typeface="Roboto" pitchFamily="34" charset="0"/>
                <a:ea typeface="Roboto" pitchFamily="34" charset="-122"/>
              </a:rPr>
              <a:t>1</a:t>
            </a:r>
            <a:r>
              <a:rPr lang="ru-RU" sz="3600" dirty="0" smtClean="0">
                <a:solidFill>
                  <a:prstClr val="black"/>
                </a:solidFill>
                <a:latin typeface="Roboto" pitchFamily="34" charset="0"/>
                <a:ea typeface="Roboto" pitchFamily="34" charset="-122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endParaRPr lang="ru-RU" sz="3600" dirty="0">
              <a:solidFill>
                <a:prstClr val="black"/>
              </a:solidFill>
              <a:latin typeface="Roboto" pitchFamily="34" charset="0"/>
              <a:ea typeface="Roboto" pitchFamily="34" charset="-122"/>
            </a:endParaRP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>
                <a:solidFill>
                  <a:prstClr val="black"/>
                </a:solidFill>
                <a:latin typeface="Roboto" pitchFamily="34" charset="0"/>
                <a:ea typeface="Roboto" pitchFamily="34" charset="-122"/>
              </a:rPr>
              <a:t>2.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>
                <a:solidFill>
                  <a:prstClr val="black"/>
                </a:solidFill>
                <a:latin typeface="Roboto" pitchFamily="34" charset="0"/>
                <a:ea typeface="Roboto" pitchFamily="34" charset="-122"/>
              </a:rPr>
              <a:t>3.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>
                <a:solidFill>
                  <a:prstClr val="black"/>
                </a:solidFill>
                <a:latin typeface="Roboto" pitchFamily="34" charset="0"/>
                <a:ea typeface="Roboto" pitchFamily="34" charset="-122"/>
              </a:rPr>
              <a:t>4.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>
                <a:solidFill>
                  <a:prstClr val="black"/>
                </a:solidFill>
                <a:latin typeface="Roboto" pitchFamily="34" charset="0"/>
                <a:ea typeface="Roboto" pitchFamily="34" charset="-122"/>
              </a:rPr>
              <a:t>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27841" y="354389"/>
            <a:ext cx="469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450" dirty="0" smtClean="0">
                <a:solidFill>
                  <a:schemeClr val="accent2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Пятиминутка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714514" y="7815943"/>
            <a:ext cx="1915886" cy="413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Text 2"/>
          <p:cNvSpPr/>
          <p:nvPr/>
        </p:nvSpPr>
        <p:spPr>
          <a:xfrm>
            <a:off x="6205800" y="805355"/>
            <a:ext cx="2835235" cy="523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dirty="0"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1</a:t>
            </a:r>
            <a:endParaRPr lang="en-US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862597" y="805355"/>
            <a:ext cx="2371163" cy="479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750"/>
              </a:lnSpc>
            </a:pPr>
            <a:r>
              <a:rPr lang="en-US" sz="3600" dirty="0" err="1">
                <a:solidFill>
                  <a:prstClr val="black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</a:t>
            </a:r>
            <a:r>
              <a:rPr lang="en-US" sz="3600" dirty="0">
                <a:solidFill>
                  <a:prstClr val="black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ru-RU" sz="3600" dirty="0" smtClean="0">
                <a:solidFill>
                  <a:prstClr val="black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36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709673" y="0"/>
            <a:ext cx="0" cy="82295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27841" y="1329026"/>
          <a:ext cx="13769160" cy="6220383"/>
        </p:xfrm>
        <a:graphic>
          <a:graphicData uri="http://schemas.openxmlformats.org/drawingml/2006/table">
            <a:tbl>
              <a:tblPr/>
              <a:tblGrid>
                <a:gridCol w="5012316"/>
                <a:gridCol w="4378422"/>
                <a:gridCol w="4378422"/>
              </a:tblGrid>
              <a:tr h="1329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Характеристика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latin typeface="Times New Roman"/>
                          <a:ea typeface="Calibri"/>
                          <a:cs typeface="Times New Roman"/>
                        </a:rPr>
                        <a:t>Последовательное </a:t>
                      </a: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соединение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Параллельное</a:t>
                      </a: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 соединение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4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 1. Схема (рисунок)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4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 2. Общая сила тока (I)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4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 3. Общее напряжение (U)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4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 4. Общее сопротивление (R)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99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 5. Если одна лампа перегорит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то ….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28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то ….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0" y="3785809"/>
            <a:ext cx="58607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6000" dirty="0" smtClean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Сдаём листики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714514" y="7815943"/>
            <a:ext cx="1915886" cy="413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rcRect l="16062" r="24461"/>
          <a:stretch>
            <a:fillRect/>
          </a:stretch>
        </p:blipFill>
        <p:spPr>
          <a:xfrm>
            <a:off x="5860733" y="0"/>
            <a:ext cx="8769667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27841" y="354389"/>
            <a:ext cx="469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450" dirty="0" smtClean="0">
                <a:solidFill>
                  <a:schemeClr val="accent2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Ответы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714514" y="7815943"/>
            <a:ext cx="1915886" cy="413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27841" y="1063170"/>
          <a:ext cx="13769160" cy="6427289"/>
        </p:xfrm>
        <a:graphic>
          <a:graphicData uri="http://schemas.openxmlformats.org/drawingml/2006/table">
            <a:tbl>
              <a:tblPr/>
              <a:tblGrid>
                <a:gridCol w="5012316"/>
                <a:gridCol w="4378422"/>
                <a:gridCol w="4378422"/>
              </a:tblGrid>
              <a:tr h="1423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Характеристика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latin typeface="Times New Roman"/>
                          <a:ea typeface="Calibri"/>
                          <a:cs typeface="Times New Roman"/>
                        </a:rPr>
                        <a:t>Последовательное </a:t>
                      </a: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соединение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latin typeface="Times New Roman"/>
                          <a:ea typeface="Calibri"/>
                          <a:cs typeface="Times New Roman"/>
                        </a:rPr>
                        <a:t>Параллельное</a:t>
                      </a: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 соединение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8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 1. Схема (рисунок)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8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 2. Общая сила тока (I)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I = I₁ = I₂ = ... = I</a:t>
                      </a:r>
                      <a:r>
                        <a:rPr lang="en-US" sz="2400" baseline="-250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I = I₁ + I₂ + ...</a:t>
                      </a: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 +</a:t>
                      </a: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 I</a:t>
                      </a:r>
                      <a:r>
                        <a:rPr lang="en-US" sz="2400" baseline="-250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8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 3. Общее напряжение (U)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U = U₁ + U₂ + ... </a:t>
                      </a: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+ </a:t>
                      </a: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r>
                        <a:rPr lang="en-US" sz="2400" baseline="-250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U = U₁ = U₂ = ...</a:t>
                      </a: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 =</a:t>
                      </a: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 U</a:t>
                      </a:r>
                      <a:r>
                        <a:rPr lang="en-US" sz="2400" baseline="-250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8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 4. Общее сопротивление (R)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R = R₁ + R₂ + ...</a:t>
                      </a: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 + </a:t>
                      </a: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2400" baseline="-250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74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 5. Если одна лампа перегорит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Цепь разомкнётся, все лампы погаснут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12192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Остальные лампы продолжат работать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20" marR="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8592" y="2737757"/>
            <a:ext cx="28575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80260" y="2532289"/>
            <a:ext cx="21050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82250" y="5271941"/>
            <a:ext cx="3008539" cy="71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714514" y="7674430"/>
            <a:ext cx="1915886" cy="55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grayscl/>
          </a:blip>
          <a:srcRect l="431" r="-1120"/>
          <a:stretch>
            <a:fillRect/>
          </a:stretch>
        </p:blipFill>
        <p:spPr>
          <a:xfrm>
            <a:off x="0" y="0"/>
            <a:ext cx="14846300" cy="8229600"/>
          </a:xfrm>
          <a:prstGeom prst="rect">
            <a:avLst/>
          </a:prstGeom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444500" y="2930267"/>
            <a:ext cx="1386840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Электрик даёт вам схему участка, который питает свет в комнате, и говорит: «Считайте. Если поймёте, где какая сила тока и напряжение, скажете мне, что случилось. А я пока схожу за инструментами».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717</Words>
  <Application>Microsoft Office PowerPoint</Application>
  <PresentationFormat>Произвольный</PresentationFormat>
  <Paragraphs>147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Bricolage Grotesque Semi Bold</vt:lpstr>
      <vt:lpstr>Inter</vt:lpstr>
      <vt:lpstr>Roboto</vt:lpstr>
      <vt:lpstr>Roboto Slab</vt:lpstr>
      <vt:lpstr>Times New Roman</vt:lpstr>
      <vt:lpstr>Bricolage Grotesque Light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Asya</dc:creator>
  <cp:lastModifiedBy>HomeNET</cp:lastModifiedBy>
  <cp:revision>38</cp:revision>
  <dcterms:created xsi:type="dcterms:W3CDTF">2026-03-15T20:39:26Z</dcterms:created>
  <dcterms:modified xsi:type="dcterms:W3CDTF">2026-05-13T17:03:15Z</dcterms:modified>
</cp:coreProperties>
</file>