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2" r:id="rId1"/>
  </p:sldMasterIdLst>
  <p:notesMasterIdLst>
    <p:notesMasterId r:id="rId22"/>
  </p:notesMasterIdLst>
  <p:sldIdLst>
    <p:sldId id="337" r:id="rId2"/>
    <p:sldId id="339" r:id="rId3"/>
    <p:sldId id="310" r:id="rId4"/>
    <p:sldId id="309" r:id="rId5"/>
    <p:sldId id="340" r:id="rId6"/>
    <p:sldId id="311" r:id="rId7"/>
    <p:sldId id="343" r:id="rId8"/>
    <p:sldId id="342" r:id="rId9"/>
    <p:sldId id="344" r:id="rId10"/>
    <p:sldId id="345" r:id="rId11"/>
    <p:sldId id="347" r:id="rId12"/>
    <p:sldId id="348" r:id="rId13"/>
    <p:sldId id="322" r:id="rId14"/>
    <p:sldId id="349" r:id="rId15"/>
    <p:sldId id="350" r:id="rId16"/>
    <p:sldId id="351" r:id="rId17"/>
    <p:sldId id="352" r:id="rId18"/>
    <p:sldId id="354" r:id="rId19"/>
    <p:sldId id="355" r:id="rId20"/>
    <p:sldId id="341" r:id="rId2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6AD43E-3EC4-4FEB-B4C3-DE10A25B2BF1}">
          <p14:sldIdLst>
            <p14:sldId id="337"/>
            <p14:sldId id="339"/>
            <p14:sldId id="310"/>
            <p14:sldId id="309"/>
            <p14:sldId id="340"/>
            <p14:sldId id="311"/>
            <p14:sldId id="343"/>
            <p14:sldId id="342"/>
            <p14:sldId id="344"/>
            <p14:sldId id="345"/>
            <p14:sldId id="347"/>
            <p14:sldId id="348"/>
            <p14:sldId id="322"/>
            <p14:sldId id="349"/>
            <p14:sldId id="350"/>
            <p14:sldId id="351"/>
            <p14:sldId id="352"/>
            <p14:sldId id="354"/>
            <p14:sldId id="355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D6A2"/>
    <a:srgbClr val="FF3300"/>
    <a:srgbClr val="D030D0"/>
    <a:srgbClr val="F5801F"/>
    <a:srgbClr val="FFFF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634" y="67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2025</a:t>
            </a:r>
            <a:r>
              <a:rPr lang="ru-RU" baseline="0" dirty="0"/>
              <a:t> год – 586 обучающихся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2023 год 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549</c:v>
                </c:pt>
                <c:pt idx="1">
                  <c:v>577</c:v>
                </c:pt>
                <c:pt idx="2">
                  <c:v>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9-4C8F-8FDE-6BDEE4A41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8154159"/>
        <c:axId val="84814991"/>
      </c:barChart>
      <c:catAx>
        <c:axId val="165815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814991"/>
        <c:crosses val="autoZero"/>
        <c:auto val="1"/>
        <c:lblAlgn val="ctr"/>
        <c:lblOffset val="100"/>
        <c:noMultiLvlLbl val="0"/>
      </c:catAx>
      <c:valAx>
        <c:axId val="848149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5815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83EF-14E7-4883-806F-3C4E6D20B460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E47F6-CEF5-4963-A705-0BA2B6FF9C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4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30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6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5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192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621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33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83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508000"/>
            <a:ext cx="978557" cy="4376209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508000"/>
            <a:ext cx="5295113" cy="437620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66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6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250723"/>
            <a:ext cx="6447501" cy="152215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4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800491"/>
            <a:ext cx="3138026" cy="323397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1"/>
            <a:ext cx="3138026" cy="32339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09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281038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281038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02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42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26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429104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508000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9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800491"/>
            <a:ext cx="6447501" cy="3233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69"/>
            <a:ext cx="68395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2659-A3A0-442F-A0AF-49D2D3B0D719}" type="datetimeFigureOut">
              <a:rPr lang="ru-RU" smtClean="0"/>
              <a:pPr/>
              <a:t>27.03.2026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5034469"/>
            <a:ext cx="472320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5034469"/>
            <a:ext cx="51250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22.edu.korolev.ru/" TargetMode="External"/><Relationship Id="rId2" Type="http://schemas.openxmlformats.org/officeDocument/2006/relationships/hyperlink" Target="mailto:krlv_sh22@mosreg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115DD-62B0-400F-AD86-3E09B419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81236"/>
            <a:ext cx="6984776" cy="1127431"/>
          </a:xfrm>
        </p:spPr>
        <p:txBody>
          <a:bodyPr>
            <a:normAutofit fontScale="90000"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ru-RU" sz="1500" dirty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 22»</a:t>
            </a:r>
            <a:br>
              <a:rPr lang="ru-RU" sz="1500" dirty="0">
                <a:solidFill>
                  <a:srgbClr val="2C3C43">
                    <a:lumMod val="75000"/>
                  </a:srgbClr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0EC5F2-52E0-4D16-8633-6FA6FF8E8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515574"/>
            <a:ext cx="6651312" cy="16808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F5FD5E-EA87-4897-BDD0-FBE864D6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84" y="189630"/>
            <a:ext cx="1430288" cy="1430288"/>
          </a:xfrm>
          <a:prstGeom prst="rect">
            <a:avLst/>
          </a:prstGeom>
        </p:spPr>
      </p:pic>
      <p:pic>
        <p:nvPicPr>
          <p:cNvPr id="1026" name="Picture 2" descr="https://avatars.mds.yandex.net/get-altay/13786585/2a00000192d28a08e4cf34e44ac0914e2a1a/XXXL">
            <a:extLst>
              <a:ext uri="{FF2B5EF4-FFF2-40B4-BE49-F238E27FC236}">
                <a16:creationId xmlns:a16="http://schemas.microsoft.com/office/drawing/2014/main" id="{9C913243-5553-4D2F-8BEA-84227C953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75" b="22113"/>
          <a:stretch/>
        </p:blipFill>
        <p:spPr bwMode="auto">
          <a:xfrm>
            <a:off x="2699792" y="3033090"/>
            <a:ext cx="2683800" cy="155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AF4F27-9DEF-4593-B3FD-2117F0C9A1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5655" b="10331"/>
          <a:stretch/>
        </p:blipFill>
        <p:spPr>
          <a:xfrm>
            <a:off x="279884" y="3721596"/>
            <a:ext cx="2202654" cy="151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3128C0-BED1-46E5-A699-A5E6AF7CB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45" y="3721596"/>
            <a:ext cx="2261133" cy="14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7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B7E9F6FC-1512-41E8-BA20-9EB9F17EB0EA}"/>
              </a:ext>
            </a:extLst>
          </p:cNvPr>
          <p:cNvSpPr/>
          <p:nvPr/>
        </p:nvSpPr>
        <p:spPr>
          <a:xfrm>
            <a:off x="216223" y="328042"/>
            <a:ext cx="2088232" cy="11521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ОГЭ 2025</a:t>
            </a: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459E6ECB-E58C-44F3-855E-6F7F83C08876}"/>
              </a:ext>
            </a:extLst>
          </p:cNvPr>
          <p:cNvSpPr/>
          <p:nvPr/>
        </p:nvSpPr>
        <p:spPr>
          <a:xfrm>
            <a:off x="2771800" y="265212"/>
            <a:ext cx="4536504" cy="144016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/>
              <a:t>Всего учащихся 9 классов – 64 чел.</a:t>
            </a:r>
          </a:p>
          <a:p>
            <a:r>
              <a:rPr lang="ru-RU"/>
              <a:t>Допущено к ГИА – 64 чел.</a:t>
            </a:r>
          </a:p>
          <a:p>
            <a:r>
              <a:rPr lang="ru-RU"/>
              <a:t>Получили аттестат: 64 чел. </a:t>
            </a:r>
          </a:p>
          <a:p>
            <a:r>
              <a:rPr lang="ru-RU"/>
              <a:t>С аттестат с отличием – 2 чел.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03BE12A-530B-4836-BDAC-117CED79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339" y="2407095"/>
            <a:ext cx="16459077" cy="4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DE23D1E-5497-4DF0-ABB0-92696285A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51130"/>
              </p:ext>
            </p:extLst>
          </p:nvPr>
        </p:nvGraphicFramePr>
        <p:xfrm>
          <a:off x="395536" y="1783140"/>
          <a:ext cx="7992888" cy="3810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4670">
                  <a:extLst>
                    <a:ext uri="{9D8B030D-6E8A-4147-A177-3AD203B41FA5}">
                      <a16:colId xmlns:a16="http://schemas.microsoft.com/office/drawing/2014/main" val="4239311173"/>
                    </a:ext>
                  </a:extLst>
                </a:gridCol>
                <a:gridCol w="778069">
                  <a:extLst>
                    <a:ext uri="{9D8B030D-6E8A-4147-A177-3AD203B41FA5}">
                      <a16:colId xmlns:a16="http://schemas.microsoft.com/office/drawing/2014/main" val="365819961"/>
                    </a:ext>
                  </a:extLst>
                </a:gridCol>
                <a:gridCol w="707335">
                  <a:extLst>
                    <a:ext uri="{9D8B030D-6E8A-4147-A177-3AD203B41FA5}">
                      <a16:colId xmlns:a16="http://schemas.microsoft.com/office/drawing/2014/main" val="3722815676"/>
                    </a:ext>
                  </a:extLst>
                </a:gridCol>
                <a:gridCol w="700326">
                  <a:extLst>
                    <a:ext uri="{9D8B030D-6E8A-4147-A177-3AD203B41FA5}">
                      <a16:colId xmlns:a16="http://schemas.microsoft.com/office/drawing/2014/main" val="1328501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93803533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450323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511013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10704690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532948529"/>
                    </a:ext>
                  </a:extLst>
                </a:gridCol>
              </a:tblGrid>
              <a:tr h="5936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сдававших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Повысили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отметку, чел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Подтвердили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отметку, чел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Понизили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отметку, чел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extLst>
                  <a:ext uri="{0D108BD9-81ED-4DB2-BD59-A6C34878D82A}">
                    <a16:rowId xmlns:a16="http://schemas.microsoft.com/office/drawing/2014/main" val="349800004"/>
                  </a:ext>
                </a:extLst>
              </a:tr>
              <a:tr h="39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668719523"/>
                  </a:ext>
                </a:extLst>
              </a:tr>
              <a:tr h="39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88264647"/>
                  </a:ext>
                </a:extLst>
              </a:tr>
              <a:tr h="39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3033209703"/>
                  </a:ext>
                </a:extLst>
              </a:tr>
              <a:tr h="39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693243552"/>
                  </a:ext>
                </a:extLst>
              </a:tr>
              <a:tr h="352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extLst>
                  <a:ext uri="{0D108BD9-81ED-4DB2-BD59-A6C34878D82A}">
                    <a16:rowId xmlns:a16="http://schemas.microsoft.com/office/drawing/2014/main" val="2773516974"/>
                  </a:ext>
                </a:extLst>
              </a:tr>
              <a:tr h="390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3254645145"/>
                  </a:ext>
                </a:extLst>
              </a:tr>
              <a:tr h="18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extLst>
                  <a:ext uri="{0D108BD9-81ED-4DB2-BD59-A6C34878D82A}">
                    <a16:rowId xmlns:a16="http://schemas.microsoft.com/office/drawing/2014/main" val="3269189625"/>
                  </a:ext>
                </a:extLst>
              </a:tr>
              <a:tr h="352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extLst>
                  <a:ext uri="{0D108BD9-81ED-4DB2-BD59-A6C34878D82A}">
                    <a16:rowId xmlns:a16="http://schemas.microsoft.com/office/drawing/2014/main" val="1571737541"/>
                  </a:ext>
                </a:extLst>
              </a:tr>
              <a:tr h="18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extLst>
                  <a:ext uri="{0D108BD9-81ED-4DB2-BD59-A6C34878D82A}">
                    <a16:rowId xmlns:a16="http://schemas.microsoft.com/office/drawing/2014/main" val="688811935"/>
                  </a:ext>
                </a:extLst>
              </a:tr>
              <a:tr h="187017">
                <a:tc>
                  <a:txBody>
                    <a:bodyPr/>
                    <a:lstStyle/>
                    <a:p>
                      <a:pPr marR="11112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58570" algn="l"/>
                        </a:tabLs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marL="450215" indent="-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8787" marR="38787" marT="0" marB="0"/>
                </a:tc>
                <a:extLst>
                  <a:ext uri="{0D108BD9-81ED-4DB2-BD59-A6C34878D82A}">
                    <a16:rowId xmlns:a16="http://schemas.microsoft.com/office/drawing/2014/main" val="422291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31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6527A-52BA-4E7B-8C24-97C18489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98361"/>
            <a:ext cx="6447501" cy="1341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Условия осуществления образовательной деятельности дошкольный корпус на </a:t>
            </a:r>
            <a:r>
              <a:rPr lang="ru-RU" dirty="0" err="1"/>
              <a:t>ул.Фабричной</a:t>
            </a:r>
            <a:r>
              <a:rPr lang="ru-RU" dirty="0"/>
              <a:t> 2/7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DF6C8-D8A8-44C6-BB02-BA2C5C767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1561356"/>
            <a:ext cx="2911872" cy="381642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10 групповых помещений и прогулочных участков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Музыкальный зал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Спортивный зал</a:t>
            </a:r>
          </a:p>
          <a:p>
            <a:r>
              <a:rPr lang="ru-RU" sz="1600" dirty="0">
                <a:solidFill>
                  <a:srgbClr val="002060"/>
                </a:solidFill>
              </a:rPr>
              <a:t>2 кабинета учителей – логопедов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Кабинет педагога-психолога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Кабинеты дополнительных образовательных услуг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A997BC-C36F-B101-CE58-70E0123DA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7" y="3793604"/>
            <a:ext cx="2758429" cy="1763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FF272-72FA-A2EC-43AE-942595F1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33" y="1440161"/>
            <a:ext cx="2799683" cy="209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8880AF-5908-FCF3-2D62-7042ACFCC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37" y="1355646"/>
            <a:ext cx="3219077" cy="2012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F17170-CD54-B469-48DB-57525B5CD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" b="13352"/>
          <a:stretch/>
        </p:blipFill>
        <p:spPr>
          <a:xfrm>
            <a:off x="5808790" y="3489638"/>
            <a:ext cx="3219077" cy="2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6527A-52BA-4E7B-8C24-97C18489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71785"/>
            <a:ext cx="6447501" cy="12683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Условия осуществления образовательной деятельности дошкольный корпус на </a:t>
            </a:r>
            <a:br>
              <a:rPr lang="ru-RU" dirty="0"/>
            </a:br>
            <a:r>
              <a:rPr lang="ru-RU" dirty="0"/>
              <a:t>ул. Горького 16Б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DF6C8-D8A8-44C6-BB02-BA2C5C767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800" y="1406398"/>
            <a:ext cx="2911872" cy="345638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6 групповых помещений и прогулочных участков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Музыкальный зал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Спортивный зал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Кабинета учителя – логопеда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Кабинет педагога-психолога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Бассейн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Кабинеты дополнительных образовательных услуг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4F3AD4-DEF3-674E-4813-6543DA93D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5" y="1406398"/>
            <a:ext cx="2454310" cy="18111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D247FE-888B-DE00-399C-0C8D5EC88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42" y="1440161"/>
            <a:ext cx="3142837" cy="1936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F43A3-D6D2-245A-C0AA-75D74243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8" y="3574265"/>
            <a:ext cx="2463112" cy="1968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437BDC-81A6-5084-59C0-AE1EDFF68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127"/>
          <a:stretch>
            <a:fillRect/>
          </a:stretch>
        </p:blipFill>
        <p:spPr>
          <a:xfrm>
            <a:off x="5833327" y="3574266"/>
            <a:ext cx="3142838" cy="19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0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8C8400DD-C2F2-471E-89DA-F1BABB1EBE6D}"/>
              </a:ext>
            </a:extLst>
          </p:cNvPr>
          <p:cNvSpPr/>
          <p:nvPr/>
        </p:nvSpPr>
        <p:spPr>
          <a:xfrm>
            <a:off x="323528" y="49188"/>
            <a:ext cx="2160240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Воспитание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BC5D3-B6A3-2389-D7F9-06650B74D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29" y="1788852"/>
            <a:ext cx="2429190" cy="1883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2173D-56F2-5DEE-09E5-DE346765A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073"/>
            <a:ext cx="2815579" cy="16534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EB984-6A33-F86C-BC47-2DC3CBF0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3" y="1788852"/>
            <a:ext cx="1064530" cy="18691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BABA0E-064F-D1F6-0874-EC4AE14C3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03" y="3811084"/>
            <a:ext cx="1908819" cy="17983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9C6A88-D54F-CEC3-946C-3831DF8AB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97" y="3811084"/>
            <a:ext cx="1348760" cy="17983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4525BA-ACB1-0010-0E6E-C25AD4719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0" y="3712605"/>
            <a:ext cx="2585864" cy="19393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B2D841-918F-8A12-9412-623CFE20C3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9" y="1778570"/>
            <a:ext cx="2539045" cy="18313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89BF1F-3722-5ADD-A279-39097D175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99" y="1779696"/>
            <a:ext cx="2511424" cy="18835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389422-A714-03A3-9D4E-87FAF4324E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0" y="3811084"/>
            <a:ext cx="2373701" cy="1798346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F9817810-13C4-B6DF-2E77-C8E65342C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8B6CBE-7782-B243-D05E-DB3ECF84C5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99" y="44073"/>
            <a:ext cx="2899168" cy="16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8C8400DD-C2F2-471E-89DA-F1BABB1EBE6D}"/>
              </a:ext>
            </a:extLst>
          </p:cNvPr>
          <p:cNvSpPr/>
          <p:nvPr/>
        </p:nvSpPr>
        <p:spPr>
          <a:xfrm>
            <a:off x="323528" y="15208"/>
            <a:ext cx="2160240" cy="9700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</a:rPr>
              <a:t>Я-патриот!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200D8-AB82-4933-CA1B-71F2D8493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57517"/>
            <a:ext cx="2952329" cy="2184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F1869-EE88-637F-891E-408A6C671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49581"/>
            <a:ext cx="2463038" cy="2100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00BD97-5F01-89E6-D7EF-7BE5B0856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74730"/>
            <a:ext cx="3175274" cy="14965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10CFEB-A2CB-5607-64F7-990913DAE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6" y="3364621"/>
            <a:ext cx="3024337" cy="22682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AA7434-BBCC-E5F7-4919-94253F01CD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2214818"/>
            <a:ext cx="2463038" cy="1794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426D95-B905-C7B8-06D8-668E9717C2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13" y="4074730"/>
            <a:ext cx="2581923" cy="14965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3C49F0-FF0D-604F-8A69-199433EDF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3266" r="20863" b="2771"/>
          <a:stretch/>
        </p:blipFill>
        <p:spPr>
          <a:xfrm>
            <a:off x="3203848" y="2214818"/>
            <a:ext cx="3274998" cy="1794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4AAE6-D65A-482A-8763-236CA9E285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14" y="49581"/>
            <a:ext cx="3264632" cy="2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1C5816-4CDD-6AC4-C007-6522B1C6D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9" y="1586914"/>
            <a:ext cx="2771451" cy="1672636"/>
          </a:xfrm>
          <a:prstGeom prst="rect">
            <a:avLst/>
          </a:prstGeom>
        </p:spPr>
      </p:pic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8C8400DD-C2F2-471E-89DA-F1BABB1EBE6D}"/>
              </a:ext>
            </a:extLst>
          </p:cNvPr>
          <p:cNvSpPr/>
          <p:nvPr/>
        </p:nvSpPr>
        <p:spPr>
          <a:xfrm>
            <a:off x="251520" y="49188"/>
            <a:ext cx="2272841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</a:rPr>
              <a:t>Спорт 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CF819F-DA28-5765-79D7-492628753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9" y="3378008"/>
            <a:ext cx="2316268" cy="2247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C61774-87B6-B29E-71FC-B833C904A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57" y="91168"/>
            <a:ext cx="2489167" cy="1371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F6E6FF-FA6A-6372-8C1B-0B725AB7B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83" y="1608128"/>
            <a:ext cx="1866015" cy="16514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3E0FFD-7AEF-195F-B82B-7970CCB733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24" b="5385"/>
          <a:stretch/>
        </p:blipFill>
        <p:spPr>
          <a:xfrm>
            <a:off x="2822943" y="3404871"/>
            <a:ext cx="5370322" cy="22211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806522-905E-43B3-E1C6-4D8DDACE3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0" y="89028"/>
            <a:ext cx="2850386" cy="1371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67CD54-24B6-BEAA-C278-25DF6EBD3B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01" y="1624278"/>
            <a:ext cx="2850386" cy="15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8C8400DD-C2F2-471E-89DA-F1BABB1EBE6D}"/>
              </a:ext>
            </a:extLst>
          </p:cNvPr>
          <p:cNvSpPr/>
          <p:nvPr/>
        </p:nvSpPr>
        <p:spPr>
          <a:xfrm>
            <a:off x="395536" y="193204"/>
            <a:ext cx="2592288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</a:rPr>
              <a:t>Безопасность </a:t>
            </a:r>
            <a:endParaRPr lang="ru-RU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6C614B-7D0A-C3B1-8223-DE25E41E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74" y="1217704"/>
            <a:ext cx="2177819" cy="14237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C8A411-024A-D27A-2F34-2F875EAC7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19" y="89456"/>
            <a:ext cx="2453513" cy="1840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39930-CC3D-D1AB-7E64-CC53F28D4ADE}"/>
              </a:ext>
            </a:extLst>
          </p:cNvPr>
          <p:cNvSpPr txBox="1"/>
          <p:nvPr/>
        </p:nvSpPr>
        <p:spPr>
          <a:xfrm>
            <a:off x="2915816" y="1896542"/>
            <a:ext cx="28803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YS Text"/>
              </a:rPr>
              <a:t>Безопасность в образовательном учреждении</a:t>
            </a:r>
            <a:r>
              <a:rPr lang="ru-RU" b="0" i="0" dirty="0">
                <a:solidFill>
                  <a:srgbClr val="002060"/>
                </a:solidFill>
                <a:effectLst/>
                <a:latin typeface="YS Text"/>
              </a:rPr>
              <a:t> — это комплекс мероприятий, направленных на сохранение жизни и здоровья обучающихся и работников, а также материальных ценностей учреждения от возможных несчастных случаев, пожаров, аварий и других чрезвычайных ситуаций.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26F2AB-230C-17D5-5568-71CAC8105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69" y="374325"/>
            <a:ext cx="2384991" cy="1660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08E7E8-22C5-8BD7-16DD-2EE724564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0" y="2713484"/>
            <a:ext cx="2177819" cy="1543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3096D7-66E9-1323-48A0-EFEB56D18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4" y="4335181"/>
            <a:ext cx="2163685" cy="13306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BDEE9B-6CE1-45A7-AD5F-DEBA82960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44" y="2140182"/>
            <a:ext cx="2407816" cy="1660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1001F-F98C-7D04-FE88-FEDD08FF39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84" y="3875015"/>
            <a:ext cx="2446876" cy="17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8C8400DD-C2F2-471E-89DA-F1BABB1EBE6D}"/>
              </a:ext>
            </a:extLst>
          </p:cNvPr>
          <p:cNvSpPr/>
          <p:nvPr/>
        </p:nvSpPr>
        <p:spPr>
          <a:xfrm>
            <a:off x="323528" y="193204"/>
            <a:ext cx="2592288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</a:rPr>
              <a:t>Социальное партнёрство</a:t>
            </a:r>
            <a:endParaRPr lang="ru-R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23C8A-58F0-CB17-A3B0-C7323284C0B7}"/>
              </a:ext>
            </a:extLst>
          </p:cNvPr>
          <p:cNvSpPr txBox="1"/>
          <p:nvPr/>
        </p:nvSpPr>
        <p:spPr>
          <a:xfrm>
            <a:off x="2831259" y="1921395"/>
            <a:ext cx="29523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baseline="0" dirty="0">
                <a:latin typeface="TimesNewRomanPS-BoldMT"/>
              </a:rPr>
              <a:t>ЗАКЛЮЧЕНЫ ДОГОВОРА</a:t>
            </a:r>
          </a:p>
          <a:p>
            <a:pPr algn="ctr"/>
            <a:r>
              <a:rPr lang="ru-RU" sz="1400" b="1" i="0" u="none" strike="noStrike" baseline="0" dirty="0">
                <a:latin typeface="TimesNewRomanPS-BoldMT"/>
              </a:rPr>
              <a:t>О СОТРУДНИЧЕСТВЕ С «Технологическим университетом имени дважды Героя Советского Союза, летчика-космонавта А.А. Леонова», ЗАО </a:t>
            </a:r>
            <a:r>
              <a:rPr lang="ru-RU" sz="1400" b="1" i="0" u="none" strike="noStrike" baseline="0" dirty="0" err="1">
                <a:latin typeface="TimesNewRomanPS-BoldMT"/>
              </a:rPr>
              <a:t>Королёвская</a:t>
            </a:r>
            <a:r>
              <a:rPr lang="ru-RU" sz="1400" b="1" i="0" u="none" strike="noStrike" baseline="0" dirty="0">
                <a:latin typeface="TimesNewRomanPS-BoldMT"/>
              </a:rPr>
              <a:t> шелковая фабрика «Передовая текстильщица»,</a:t>
            </a:r>
            <a:r>
              <a:rPr lang="ru-RU" sz="1400" b="1" dirty="0">
                <a:solidFill>
                  <a:srgbClr val="000000"/>
                </a:solidFill>
                <a:effectLst/>
                <a:latin typeface="YS Text"/>
              </a:rPr>
              <a:t> Модельная библиотека № 14,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YS Text"/>
              </a:rPr>
              <a:t>СберБанк</a:t>
            </a:r>
            <a:endParaRPr lang="ru-RU" sz="1400" b="1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1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b="1" i="0" u="none" strike="noStrike" baseline="0" dirty="0">
                <a:latin typeface="TimesNewRomanPS-BoldMT"/>
              </a:rPr>
              <a:t> </a:t>
            </a:r>
            <a:endParaRPr lang="ru-RU" sz="1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A6547E-0AD4-360B-7BCF-72D1ACD2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72" y="195373"/>
            <a:ext cx="2648748" cy="15689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B9D80-6986-A047-E583-C0302679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11" y="3404045"/>
            <a:ext cx="2666149" cy="1925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031656-881B-D85E-A881-387F275FD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074" y="1439363"/>
            <a:ext cx="3128996" cy="1864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8F31FB-AB86-DCB1-FD67-A8E48257D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30514"/>
            <a:ext cx="2648748" cy="1792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F0E73E-4CB8-EBA5-B727-3989A112F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299" y="337220"/>
            <a:ext cx="1747273" cy="11648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00DB9D-F6F6-93C3-A12D-B7A0322AD7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102" t="19448" r="18123" b="15924"/>
          <a:stretch/>
        </p:blipFill>
        <p:spPr>
          <a:xfrm>
            <a:off x="3146338" y="4452289"/>
            <a:ext cx="2322169" cy="877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DFD89D-9852-7C19-86A8-32DD70345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108" y="125630"/>
            <a:ext cx="1680576" cy="1231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83904-DF69-4305-8573-FA3D9FBC23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53" y="3386062"/>
            <a:ext cx="3156117" cy="19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1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C5C7F-E87E-F02B-E3CE-8C947437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52255"/>
            <a:ext cx="4334634" cy="8927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0F96D7-0F02-355B-4190-2D80D69D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871" y="1746828"/>
            <a:ext cx="3220257" cy="317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E2E21-BA76-5F84-E747-A8282448C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" y="3415802"/>
            <a:ext cx="2784689" cy="2072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E638BA-F2C2-0902-32E5-0E0669642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" y="1241946"/>
            <a:ext cx="2784689" cy="1963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D0D6B2-2314-D5B6-352F-32169C8EB5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7" y="1241946"/>
            <a:ext cx="2954429" cy="19977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E0EC-A2B2-CDCA-4D71-310A4192C9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7" y="3433563"/>
            <a:ext cx="2954429" cy="20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59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ABF5B18A-C504-E1D5-2AA6-A966AD465BEB}"/>
              </a:ext>
            </a:extLst>
          </p:cNvPr>
          <p:cNvSpPr/>
          <p:nvPr/>
        </p:nvSpPr>
        <p:spPr>
          <a:xfrm>
            <a:off x="238225" y="12314"/>
            <a:ext cx="2623839" cy="1152128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70BB7-0CFF-10D4-52E6-802454E56684}"/>
              </a:ext>
            </a:extLst>
          </p:cNvPr>
          <p:cNvSpPr txBox="1"/>
          <p:nvPr/>
        </p:nvSpPr>
        <p:spPr>
          <a:xfrm>
            <a:off x="467544" y="995297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solidFill>
                  <a:srgbClr val="002060"/>
                </a:solidFill>
                <a:latin typeface="TimesNewRomanPS-BoldMT"/>
              </a:rPr>
              <a:t>НАШИ ВЫПУСКНИКИ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2D83BCEC-C5FC-1FD3-65C7-C4D7B25E8692}"/>
              </a:ext>
            </a:extLst>
          </p:cNvPr>
          <p:cNvSpPr/>
          <p:nvPr/>
        </p:nvSpPr>
        <p:spPr>
          <a:xfrm>
            <a:off x="-15493" y="1349978"/>
            <a:ext cx="4263458" cy="259228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/>
              <a:t>Школа – это главная ступень в нашей жизни. Она формирует характер, учит нас правильно относиться к окружающему миру. Школа – это учителя: добрые и ласковые, чуткие и внимательные, требовательные и мудрые, обладающие огромной трудоспособностью и профессионализмом. Имея такой коллектив, мы с оптимизмом смотрим в наш завтрашний день. Мы знаем, что наши замыслы осуществятся, надежды не угаснут, а мечты сбудутся.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03946-791E-1D2F-FCD9-169E2037A0ED}"/>
              </a:ext>
            </a:extLst>
          </p:cNvPr>
          <p:cNvSpPr txBox="1"/>
          <p:nvPr/>
        </p:nvSpPr>
        <p:spPr>
          <a:xfrm>
            <a:off x="3347865" y="265213"/>
            <a:ext cx="3096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Выпускные праздники 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дошкольных корпусах</a:t>
            </a:r>
          </a:p>
        </p:txBody>
      </p:sp>
      <p:sp>
        <p:nvSpPr>
          <p:cNvPr id="13" name="Блок-схема: знак завершения 12">
            <a:extLst>
              <a:ext uri="{FF2B5EF4-FFF2-40B4-BE49-F238E27FC236}">
                <a16:creationId xmlns:a16="http://schemas.microsoft.com/office/drawing/2014/main" id="{42EC4D3E-D723-E745-BA06-C06BDE2BA949}"/>
              </a:ext>
            </a:extLst>
          </p:cNvPr>
          <p:cNvSpPr/>
          <p:nvPr/>
        </p:nvSpPr>
        <p:spPr>
          <a:xfrm>
            <a:off x="4247965" y="3217540"/>
            <a:ext cx="4917835" cy="2376264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Хочется надеяться, что наш публичный доклад станет для вас не только важным информационным источником, но и стимулом</a:t>
            </a:r>
          </a:p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для вашего активного участия в</a:t>
            </a:r>
          </a:p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образовательном процессе. Работа в условиях общественного договора, который предполагает новые образовательные стандарты, будет строиться на взаимодействии и социальном партнерстве тех, кто заинтересован в качестве образования.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BA597-4186-3E42-A916-23EB47BE5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58653"/>
            <a:ext cx="3157745" cy="16244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9C5E31-012C-A33F-E3E2-B15F3B240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11544"/>
            <a:ext cx="3477956" cy="225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534FB-D434-46D7-9E93-3E370993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93205"/>
            <a:ext cx="6447501" cy="64807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" pitchFamily="34" charset="0"/>
              </a:rPr>
              <a:t>ОБЩИЕ СВЕДЕНИЯ О ШКОЛЕ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14DD4-CC7B-4A25-9396-A88F1E128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87" y="688895"/>
            <a:ext cx="7016327" cy="43372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 Название:</a:t>
            </a:r>
          </a:p>
          <a:p>
            <a:pPr algn="ctr">
              <a:buNone/>
            </a:pPr>
            <a:r>
              <a:rPr lang="ru-RU" sz="1400" dirty="0">
                <a:solidFill>
                  <a:schemeClr val="bg1"/>
                </a:solidFill>
                <a:latin typeface="Franklin Gothic Medium" pitchFamily="34" charset="0"/>
              </a:rPr>
              <a:t>   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 22»</a:t>
            </a: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Адреса: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141068,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Королев,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мкр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Текстильщик, ул. Тарасовская, д.6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141068,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Королев,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мкр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Текстильщик, ул. Фабричная, д.2/7</a:t>
            </a:r>
          </a:p>
          <a:p>
            <a:pPr marL="0" indent="0" fontAlgn="base"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3: 141068,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Королев,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мкр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Первомайский, ул. Горького, д.16Б</a:t>
            </a: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 Контакты: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Телефоны: 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+7 (495) 515-80-63;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+7 (495) 515-80-58;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3: +7 (495) 502-88-31</a:t>
            </a:r>
          </a:p>
          <a:p>
            <a:pPr>
              <a:buNone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Email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en-US" dirty="0">
                <a:hlinkClick r:id="rId2"/>
              </a:rPr>
              <a:t>krlv_sh22@mosreg.ru</a:t>
            </a:r>
            <a:endParaRPr lang="ru-RU" dirty="0"/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Сайт </a:t>
            </a:r>
            <a:r>
              <a:rPr lang="ru-RU" u="sng" dirty="0">
                <a:hlinkClick r:id="rId3"/>
              </a:rPr>
              <a:t>https://school22.edu.korolev.ru/</a:t>
            </a:r>
            <a:endParaRPr lang="ru-RU" u="sng" dirty="0"/>
          </a:p>
          <a:p>
            <a:pPr>
              <a:buNone/>
            </a:pPr>
            <a:r>
              <a:rPr lang="ru-RU" sz="1400" u="sng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Лицензия  регистрационный № Л035-01255-50/00215699 от 12 февраля 2016 (бессрочная. Дата внесения изменений: «29» января 2026 г.)</a:t>
            </a:r>
          </a:p>
          <a:p>
            <a:pPr>
              <a:buNone/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33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178AE-D4AD-4221-B077-16288370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73324"/>
            <a:ext cx="6048672" cy="352839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i="1" dirty="0">
                <a:solidFill>
                  <a:srgbClr val="92D050"/>
                </a:solidFill>
                <a:latin typeface="Franklin Gothic Book" pitchFamily="34" charset="0"/>
              </a:rPr>
            </a:br>
            <a:r>
              <a:rPr lang="ru-RU" sz="10700" b="1" i="1" dirty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за внимание!</a:t>
            </a:r>
            <a:br>
              <a:rPr lang="ru-RU" sz="10700" b="1" i="1" dirty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8000" dirty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6938B-02D0-44B2-86D0-17A61A33CEEE}"/>
              </a:ext>
            </a:extLst>
          </p:cNvPr>
          <p:cNvSpPr/>
          <p:nvPr/>
        </p:nvSpPr>
        <p:spPr>
          <a:xfrm>
            <a:off x="251520" y="5426701"/>
            <a:ext cx="2505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Email – krlv_sh22@mosreg.ru</a:t>
            </a:r>
          </a:p>
        </p:txBody>
      </p:sp>
    </p:spTree>
    <p:extLst>
      <p:ext uri="{BB962C8B-B14F-4D97-AF65-F5344CB8AC3E}">
        <p14:creationId xmlns:p14="http://schemas.microsoft.com/office/powerpoint/2010/main" val="168854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840760" cy="9525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92D050"/>
                </a:solidFill>
                <a:latin typeface="Franklin Gothic Medium" pitchFamily="34" charset="0"/>
              </a:rPr>
              <a:t>КАДРОВОЕ ОБЕСПЕЧЕНТЕ ОБРАЗОВАТЕЛЬНОГО ПРОЦЕССА</a:t>
            </a:r>
          </a:p>
        </p:txBody>
      </p:sp>
      <p:sp>
        <p:nvSpPr>
          <p:cNvPr id="2" name="Волна 1">
            <a:extLst>
              <a:ext uri="{FF2B5EF4-FFF2-40B4-BE49-F238E27FC236}">
                <a16:creationId xmlns:a16="http://schemas.microsoft.com/office/drawing/2014/main" id="{AE60D333-4456-47F3-9C09-849A9F9903B3}"/>
              </a:ext>
            </a:extLst>
          </p:cNvPr>
          <p:cNvSpPr/>
          <p:nvPr/>
        </p:nvSpPr>
        <p:spPr>
          <a:xfrm>
            <a:off x="323528" y="1264056"/>
            <a:ext cx="3564904" cy="2310846"/>
          </a:xfrm>
          <a:prstGeom prst="wave">
            <a:avLst>
              <a:gd name="adj1" fmla="val 12500"/>
              <a:gd name="adj2" fmla="val 96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•33 учителя, из них:</a:t>
            </a:r>
          </a:p>
          <a:p>
            <a:r>
              <a:rPr lang="ru-RU" dirty="0">
                <a:solidFill>
                  <a:schemeClr val="bg1"/>
                </a:solidFill>
              </a:rPr>
              <a:t>•8 учителей начальной школы  </a:t>
            </a:r>
          </a:p>
          <a:p>
            <a:r>
              <a:rPr lang="ru-RU" dirty="0">
                <a:solidFill>
                  <a:schemeClr val="bg1"/>
                </a:solidFill>
              </a:rPr>
              <a:t>•25 учителей средней и старшей школы </a:t>
            </a:r>
          </a:p>
        </p:txBody>
      </p:sp>
      <p:sp>
        <p:nvSpPr>
          <p:cNvPr id="9" name="Волна 8">
            <a:extLst>
              <a:ext uri="{FF2B5EF4-FFF2-40B4-BE49-F238E27FC236}">
                <a16:creationId xmlns:a16="http://schemas.microsoft.com/office/drawing/2014/main" id="{A74EA672-B13A-4CFC-9C22-C898C28AA4C2}"/>
              </a:ext>
            </a:extLst>
          </p:cNvPr>
          <p:cNvSpPr/>
          <p:nvPr/>
        </p:nvSpPr>
        <p:spPr>
          <a:xfrm>
            <a:off x="4211960" y="1417340"/>
            <a:ext cx="3384376" cy="2160240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•35 педагогических работников, из них:</a:t>
            </a:r>
          </a:p>
          <a:p>
            <a:r>
              <a:rPr lang="ru-RU" dirty="0">
                <a:solidFill>
                  <a:schemeClr val="bg1"/>
                </a:solidFill>
              </a:rPr>
              <a:t>•26 воспитателей</a:t>
            </a:r>
          </a:p>
          <a:p>
            <a:r>
              <a:rPr lang="ru-RU" dirty="0">
                <a:solidFill>
                  <a:schemeClr val="bg1"/>
                </a:solidFill>
              </a:rPr>
              <a:t>•9 специалистов</a:t>
            </a:r>
          </a:p>
        </p:txBody>
      </p:sp>
      <p:sp>
        <p:nvSpPr>
          <p:cNvPr id="10" name="Волна 9">
            <a:extLst>
              <a:ext uri="{FF2B5EF4-FFF2-40B4-BE49-F238E27FC236}">
                <a16:creationId xmlns:a16="http://schemas.microsoft.com/office/drawing/2014/main" id="{9AEE74B3-3BC7-4A83-8DBD-D295C45FC69D}"/>
              </a:ext>
            </a:extLst>
          </p:cNvPr>
          <p:cNvSpPr/>
          <p:nvPr/>
        </p:nvSpPr>
        <p:spPr>
          <a:xfrm>
            <a:off x="323528" y="3793604"/>
            <a:ext cx="3744416" cy="1728192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• 19 педагогических работников имеют категорию, из них</a:t>
            </a:r>
          </a:p>
          <a:p>
            <a:r>
              <a:rPr lang="ru-RU" dirty="0">
                <a:solidFill>
                  <a:schemeClr val="bg1"/>
                </a:solidFill>
              </a:rPr>
              <a:t>•6 первая категория </a:t>
            </a:r>
          </a:p>
          <a:p>
            <a:r>
              <a:rPr lang="ru-RU" dirty="0">
                <a:solidFill>
                  <a:schemeClr val="bg1"/>
                </a:solidFill>
              </a:rPr>
              <a:t>•13 высшая категория</a:t>
            </a:r>
          </a:p>
        </p:txBody>
      </p:sp>
      <p:sp>
        <p:nvSpPr>
          <p:cNvPr id="11" name="Волна 10">
            <a:extLst>
              <a:ext uri="{FF2B5EF4-FFF2-40B4-BE49-F238E27FC236}">
                <a16:creationId xmlns:a16="http://schemas.microsoft.com/office/drawing/2014/main" id="{1DF87303-482B-4B6F-B904-DAE7475C3FB6}"/>
              </a:ext>
            </a:extLst>
          </p:cNvPr>
          <p:cNvSpPr/>
          <p:nvPr/>
        </p:nvSpPr>
        <p:spPr>
          <a:xfrm>
            <a:off x="4427984" y="3649588"/>
            <a:ext cx="3816424" cy="1728192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• 30 педагогических работников имеют категорию, из них</a:t>
            </a:r>
          </a:p>
          <a:p>
            <a:r>
              <a:rPr lang="ru-RU" dirty="0">
                <a:solidFill>
                  <a:schemeClr val="bg1"/>
                </a:solidFill>
              </a:rPr>
              <a:t>•12 первая категория </a:t>
            </a:r>
          </a:p>
          <a:p>
            <a:r>
              <a:rPr lang="ru-RU" dirty="0">
                <a:solidFill>
                  <a:schemeClr val="bg1"/>
                </a:solidFill>
              </a:rPr>
              <a:t>•18 высшая категория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09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93204"/>
            <a:ext cx="6480720" cy="952500"/>
          </a:xfrm>
        </p:spPr>
        <p:txBody>
          <a:bodyPr>
            <a:normAutofit/>
          </a:bodyPr>
          <a:lstStyle/>
          <a:p>
            <a:pPr algn="ctr"/>
            <a:r>
              <a:rPr lang="ru-RU" sz="2000" b="1" i="0" u="none" strike="noStrike" baseline="0" dirty="0">
                <a:latin typeface="Franklin Gothic Medium" panose="020B0603020102020204" pitchFamily="34" charset="0"/>
              </a:rPr>
              <a:t>ОСОБЕННОСТИ ОРГАНИЗАЦИИ</a:t>
            </a:r>
            <a:br>
              <a:rPr lang="ru-RU" sz="2000" b="1" i="0" u="none" strike="noStrike" baseline="0" dirty="0">
                <a:latin typeface="Franklin Gothic Medium" panose="020B0603020102020204" pitchFamily="34" charset="0"/>
              </a:rPr>
            </a:br>
            <a:r>
              <a:rPr lang="ru-RU" sz="2000" b="1" i="0" u="none" strike="noStrike" baseline="0" dirty="0">
                <a:latin typeface="Franklin Gothic Medium" panose="020B0603020102020204" pitchFamily="34" charset="0"/>
              </a:rPr>
              <a:t>ОБРАЗОВАТЕЛЬНОГО ПРОЦЕССА В МБОУ СОШ № 22</a:t>
            </a:r>
            <a:endParaRPr lang="ru-RU" sz="2000" dirty="0">
              <a:solidFill>
                <a:schemeClr val="accent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94C9DD7-9E90-579E-E2EC-50573CC7B2C6}"/>
              </a:ext>
            </a:extLst>
          </p:cNvPr>
          <p:cNvSpPr/>
          <p:nvPr/>
        </p:nvSpPr>
        <p:spPr>
          <a:xfrm>
            <a:off x="607652" y="1013425"/>
            <a:ext cx="1300052" cy="4555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 baseline="0" dirty="0">
                <a:latin typeface="TimesNewRomanPS-BoldMT"/>
              </a:rPr>
              <a:t>ОП ДО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A3AAEE7-F26F-A227-3E0C-F11B7BF9337E}"/>
              </a:ext>
            </a:extLst>
          </p:cNvPr>
          <p:cNvSpPr/>
          <p:nvPr/>
        </p:nvSpPr>
        <p:spPr>
          <a:xfrm>
            <a:off x="2848528" y="962574"/>
            <a:ext cx="1440160" cy="4555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 baseline="0" dirty="0">
                <a:latin typeface="TimesNewRomanPS-BoldMT"/>
              </a:rPr>
              <a:t>ООП НОО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7F3C21C-456B-769C-2CB8-7702AC73224D}"/>
              </a:ext>
            </a:extLst>
          </p:cNvPr>
          <p:cNvSpPr/>
          <p:nvPr/>
        </p:nvSpPr>
        <p:spPr>
          <a:xfrm>
            <a:off x="4932040" y="1033782"/>
            <a:ext cx="1440160" cy="3843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 baseline="0" dirty="0">
                <a:latin typeface="TimesNewRomanPS-BoldMT"/>
              </a:rPr>
              <a:t>ООП ООО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4DD5E0-314A-E169-84DF-DD6BB121D8ED}"/>
              </a:ext>
            </a:extLst>
          </p:cNvPr>
          <p:cNvSpPr/>
          <p:nvPr/>
        </p:nvSpPr>
        <p:spPr>
          <a:xfrm>
            <a:off x="7236296" y="1033782"/>
            <a:ext cx="1512168" cy="435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 baseline="0" dirty="0">
                <a:latin typeface="TimesNewRomanPS-BoldMT"/>
              </a:rPr>
              <a:t>ООП СОО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1AA245B-1EA9-A7B0-91D9-93E317B5C9F2}"/>
              </a:ext>
            </a:extLst>
          </p:cNvPr>
          <p:cNvSpPr/>
          <p:nvPr/>
        </p:nvSpPr>
        <p:spPr>
          <a:xfrm>
            <a:off x="107504" y="1597360"/>
            <a:ext cx="2395597" cy="3192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ООП ДО обеспечивает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личностных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 и способностей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самых разных видах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Деятельность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направлена на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дошкольных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 системы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интегративного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реализующего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каждого ребенка на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и доступное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как основы их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 обучения в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58A288E-EE01-4C97-438F-FF90639CC587}"/>
              </a:ext>
            </a:extLst>
          </p:cNvPr>
          <p:cNvSpPr/>
          <p:nvPr/>
        </p:nvSpPr>
        <p:spPr>
          <a:xfrm>
            <a:off x="2593322" y="1597360"/>
            <a:ext cx="1950572" cy="31738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ООП НОО направлена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личностного развития,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качества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предметных и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результатов,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личностного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E7DD14-83FA-7730-4902-035FCD8FECB8}"/>
              </a:ext>
            </a:extLst>
          </p:cNvPr>
          <p:cNvSpPr/>
          <p:nvPr/>
        </p:nvSpPr>
        <p:spPr>
          <a:xfrm>
            <a:off x="4634115" y="1597360"/>
            <a:ext cx="2314149" cy="31738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ООП ООО направлена на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общей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развитие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духовно-нравственного,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гражданского, социального,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личностного и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интеллектуального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обучающихся,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обеспечивающего их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успешность,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творческих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 сохранение и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здоровья.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7180E50-0394-C1CA-C8AC-B40CE72D6F32}"/>
              </a:ext>
            </a:extLst>
          </p:cNvPr>
          <p:cNvSpPr/>
          <p:nvPr/>
        </p:nvSpPr>
        <p:spPr>
          <a:xfrm>
            <a:off x="7020272" y="1578455"/>
            <a:ext cx="1941816" cy="31927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СОО процесс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был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 на основе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планов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профильного обучения,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обеспечило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углубленную подготовку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отдельным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(профильным)</a:t>
            </a:r>
          </a:p>
          <a:p>
            <a:pPr algn="ctr"/>
            <a:r>
              <a:rPr lang="ru-RU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дисциплинам.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610B7-9750-A71D-5654-450AAE569DB2}"/>
              </a:ext>
            </a:extLst>
          </p:cNvPr>
          <p:cNvSpPr txBox="1"/>
          <p:nvPr/>
        </p:nvSpPr>
        <p:spPr>
          <a:xfrm>
            <a:off x="251520" y="4902299"/>
            <a:ext cx="81549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в школе организуется в соответствии с Федеральным законом от 29.12.2012 № 273-</a:t>
            </a:r>
          </a:p>
          <a:p>
            <a:pPr algn="ctr"/>
            <a:r>
              <a:rPr lang="ru-RU" sz="11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 «Об образовании в Российской Федерации», ФГОС дошкольного, начального общего, основного общего и</a:t>
            </a:r>
          </a:p>
          <a:p>
            <a:pPr algn="ctr"/>
            <a:r>
              <a:rPr lang="ru-RU" sz="11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общего образования, СанПиН, основными образовательными программами по уровням, включая учебные</a:t>
            </a:r>
          </a:p>
          <a:p>
            <a:pPr algn="ctr"/>
            <a:r>
              <a:rPr lang="ru-RU" sz="11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планы, годовые календарные графики, расписанием занятий</a:t>
            </a:r>
            <a:r>
              <a:rPr lang="ru-RU" sz="11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6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F1DB5-5721-44A9-8804-C5E1EABD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67" y="14840"/>
            <a:ext cx="6447501" cy="144016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Работа с одарёнными детьми</a:t>
            </a:r>
            <a:br>
              <a:rPr lang="ru-RU" b="1" dirty="0"/>
            </a:br>
            <a:r>
              <a:rPr lang="ru-RU" b="1" dirty="0"/>
              <a:t>Олимпиады 2024-2025 уч. год</a:t>
            </a:r>
            <a:endParaRPr lang="ru-RU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7C34B15-C56F-4C6F-BC39-3CD838C5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047199"/>
            <a:ext cx="6631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Всего в олимпиаде в 2024-2025 учебном году  приняли участие 212обучающихся.</a:t>
            </a: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Школьный этап олимпиады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C6186416-F332-4F3C-8431-0C2D232F929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" r="-567" b="56625"/>
          <a:stretch/>
        </p:blipFill>
        <p:spPr bwMode="auto">
          <a:xfrm>
            <a:off x="182964" y="1631974"/>
            <a:ext cx="6912768" cy="3817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098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ble">
            <a:extLst>
              <a:ext uri="{FF2B5EF4-FFF2-40B4-BE49-F238E27FC236}">
                <a16:creationId xmlns:a16="http://schemas.microsoft.com/office/drawing/2014/main" id="{C6186416-F332-4F3C-8431-0C2D232F929B}"/>
              </a:ext>
            </a:extLst>
          </p:cNvPr>
          <p:cNvPicPr/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28" b="96086"/>
          <a:stretch/>
        </p:blipFill>
        <p:spPr bwMode="auto">
          <a:xfrm>
            <a:off x="235656" y="705277"/>
            <a:ext cx="7072647" cy="421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B02079-F7C9-4E9E-86D5-486805BF17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60" y="-166836"/>
            <a:ext cx="5492972" cy="11278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708C7-9B29-4822-A2A5-B7949E4B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2210" y="1126797"/>
            <a:ext cx="7056094" cy="46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1A6C09-AAB4-4ECC-BCBB-C947E2BB9F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-14866"/>
            <a:ext cx="5492972" cy="926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B2F8D6-F882-4061-A6B2-027889AEED2D}"/>
              </a:ext>
            </a:extLst>
          </p:cNvPr>
          <p:cNvSpPr/>
          <p:nvPr/>
        </p:nvSpPr>
        <p:spPr>
          <a:xfrm>
            <a:off x="539839" y="642092"/>
            <a:ext cx="5780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этап олимпиады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E9EF316-697F-484E-8CEC-F31F9DA1D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289560"/>
              </p:ext>
            </p:extLst>
          </p:nvPr>
        </p:nvGraphicFramePr>
        <p:xfrm>
          <a:off x="179512" y="1129308"/>
          <a:ext cx="6840760" cy="4392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777">
                  <a:extLst>
                    <a:ext uri="{9D8B030D-6E8A-4147-A177-3AD203B41FA5}">
                      <a16:colId xmlns:a16="http://schemas.microsoft.com/office/drawing/2014/main" val="2767849247"/>
                    </a:ext>
                  </a:extLst>
                </a:gridCol>
                <a:gridCol w="2341743">
                  <a:extLst>
                    <a:ext uri="{9D8B030D-6E8A-4147-A177-3AD203B41FA5}">
                      <a16:colId xmlns:a16="http://schemas.microsoft.com/office/drawing/2014/main" val="636688618"/>
                    </a:ext>
                  </a:extLst>
                </a:gridCol>
                <a:gridCol w="1109747">
                  <a:extLst>
                    <a:ext uri="{9D8B030D-6E8A-4147-A177-3AD203B41FA5}">
                      <a16:colId xmlns:a16="http://schemas.microsoft.com/office/drawing/2014/main" val="2882498110"/>
                    </a:ext>
                  </a:extLst>
                </a:gridCol>
                <a:gridCol w="1510165">
                  <a:extLst>
                    <a:ext uri="{9D8B030D-6E8A-4147-A177-3AD203B41FA5}">
                      <a16:colId xmlns:a16="http://schemas.microsoft.com/office/drawing/2014/main" val="1845253029"/>
                    </a:ext>
                  </a:extLst>
                </a:gridCol>
                <a:gridCol w="1493328">
                  <a:extLst>
                    <a:ext uri="{9D8B030D-6E8A-4147-A177-3AD203B41FA5}">
                      <a16:colId xmlns:a16="http://schemas.microsoft.com/office/drawing/2014/main" val="2976627558"/>
                    </a:ext>
                  </a:extLst>
                </a:gridCol>
              </a:tblGrid>
              <a:tr h="401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Предмет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035019713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Математика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728033203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Русский язык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159695954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Литература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604079342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Обществознание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138302075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История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542127301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Физика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648380347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Химия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36744845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МХК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924933726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Право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817832138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Физическая культура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172572067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ОБЗР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227231139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Технология «Культура дома»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568589238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Английский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152784134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Немецкий язык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068907152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Экология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022076415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География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703316915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Информатика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37005875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Астрономия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725334554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Биология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699912833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Технология «Робототехника»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2270090680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Технология «Техника и техническое творчество»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211946567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ДКП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70495967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Экономика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169874618"/>
                  </a:ext>
                </a:extLst>
              </a:tr>
              <a:tr h="159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258575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38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4F6C9-1418-4BCB-9913-F53593B7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" y="105015"/>
            <a:ext cx="6341622" cy="8544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Динамика количества и состава обучающихся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DC7A40E-F41D-490E-9755-6F5938719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588574"/>
              </p:ext>
            </p:extLst>
          </p:nvPr>
        </p:nvGraphicFramePr>
        <p:xfrm>
          <a:off x="6084168" y="841276"/>
          <a:ext cx="3059831" cy="2029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15355B-CA8E-4466-884B-8A4A7C97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29308"/>
            <a:ext cx="1111982" cy="712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F8CC0D-ED98-4EF2-9A4F-B49E9C066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986" y="3270465"/>
            <a:ext cx="1148216" cy="11130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96BBED-4AEF-4365-973A-7C888E77BDCC}"/>
              </a:ext>
            </a:extLst>
          </p:cNvPr>
          <p:cNvSpPr/>
          <p:nvPr/>
        </p:nvSpPr>
        <p:spPr>
          <a:xfrm>
            <a:off x="7596336" y="2883298"/>
            <a:ext cx="1446280" cy="148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002060"/>
                </a:solidFill>
              </a:rPr>
              <a:t>В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2024 2025 в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школе обучалось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12 детей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инвалидов.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Для этого создана</a:t>
            </a: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универсальная</a:t>
            </a:r>
          </a:p>
          <a:p>
            <a:pPr algn="ctr"/>
            <a:r>
              <a:rPr lang="ru-RU" sz="1000" dirty="0" err="1">
                <a:solidFill>
                  <a:srgbClr val="002060"/>
                </a:solidFill>
              </a:rPr>
              <a:t>безбарьерная</a:t>
            </a:r>
            <a:endParaRPr lang="ru-RU" sz="1000" dirty="0">
              <a:solidFill>
                <a:srgbClr val="002060"/>
              </a:solidFill>
            </a:endParaRPr>
          </a:p>
          <a:p>
            <a:pPr algn="ctr"/>
            <a:r>
              <a:rPr lang="ru-RU" sz="1000" dirty="0">
                <a:solidFill>
                  <a:srgbClr val="002060"/>
                </a:solidFill>
              </a:rPr>
              <a:t>среда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2672181-0CCF-4CD7-A137-C3636879B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74" y="1359215"/>
            <a:ext cx="8715309" cy="40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74514601-3D46-4CD1-86BE-9792FB3B6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820994"/>
              </p:ext>
            </p:extLst>
          </p:nvPr>
        </p:nvGraphicFramePr>
        <p:xfrm>
          <a:off x="29888" y="1044347"/>
          <a:ext cx="6054281" cy="4261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9784">
                  <a:extLst>
                    <a:ext uri="{9D8B030D-6E8A-4147-A177-3AD203B41FA5}">
                      <a16:colId xmlns:a16="http://schemas.microsoft.com/office/drawing/2014/main" val="76209933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7236915"/>
                    </a:ext>
                  </a:extLst>
                </a:gridCol>
                <a:gridCol w="1106302">
                  <a:extLst>
                    <a:ext uri="{9D8B030D-6E8A-4147-A177-3AD203B41FA5}">
                      <a16:colId xmlns:a16="http://schemas.microsoft.com/office/drawing/2014/main" val="1919632268"/>
                    </a:ext>
                  </a:extLst>
                </a:gridCol>
                <a:gridCol w="1210730">
                  <a:extLst>
                    <a:ext uri="{9D8B030D-6E8A-4147-A177-3AD203B41FA5}">
                      <a16:colId xmlns:a16="http://schemas.microsoft.com/office/drawing/2014/main" val="117905991"/>
                    </a:ext>
                  </a:extLst>
                </a:gridCol>
                <a:gridCol w="1211361">
                  <a:extLst>
                    <a:ext uri="{9D8B030D-6E8A-4147-A177-3AD203B41FA5}">
                      <a16:colId xmlns:a16="http://schemas.microsoft.com/office/drawing/2014/main" val="1291757342"/>
                    </a:ext>
                  </a:extLst>
                </a:gridCol>
              </a:tblGrid>
              <a:tr h="73954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Школа</a:t>
                      </a: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n>
                            <a:noFill/>
                          </a:ln>
                          <a:effectLst/>
                        </a:rPr>
                        <a:t>Кол-во классов</a:t>
                      </a:r>
                      <a:endParaRPr lang="ru-RU" sz="10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n>
                            <a:noFill/>
                          </a:ln>
                          <a:effectLst/>
                        </a:rPr>
                        <a:t>Кол-во обучающихся</a:t>
                      </a:r>
                      <a:endParaRPr lang="ru-RU" sz="10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n>
                            <a:noFill/>
                          </a:ln>
                          <a:effectLst/>
                        </a:rPr>
                        <a:t>Средняя наполняемость классов</a:t>
                      </a:r>
                      <a:endParaRPr lang="ru-RU" sz="10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n>
                            <a:noFill/>
                          </a:ln>
                          <a:effectLst/>
                        </a:rPr>
                        <a:t>Кол-во выпускников</a:t>
                      </a:r>
                      <a:endParaRPr lang="ru-RU" sz="10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extLst>
                  <a:ext uri="{0D108BD9-81ED-4DB2-BD59-A6C34878D82A}">
                    <a16:rowId xmlns:a16="http://schemas.microsoft.com/office/drawing/2014/main" val="910085027"/>
                  </a:ext>
                </a:extLst>
              </a:tr>
              <a:tr h="108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Начальная школа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extLst>
                  <a:ext uri="{0D108BD9-81ED-4DB2-BD59-A6C34878D82A}">
                    <a16:rowId xmlns:a16="http://schemas.microsoft.com/office/drawing/2014/main" val="3363843934"/>
                  </a:ext>
                </a:extLst>
              </a:tr>
              <a:tr h="108602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Основная школа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extLst>
                  <a:ext uri="{0D108BD9-81ED-4DB2-BD59-A6C34878D82A}">
                    <a16:rowId xmlns:a16="http://schemas.microsoft.com/office/drawing/2014/main" val="348392890"/>
                  </a:ext>
                </a:extLst>
              </a:tr>
              <a:tr h="108602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Средняя школа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extLst>
                  <a:ext uri="{0D108BD9-81ED-4DB2-BD59-A6C34878D82A}">
                    <a16:rowId xmlns:a16="http://schemas.microsoft.com/office/drawing/2014/main" val="2881370658"/>
                  </a:ext>
                </a:extLst>
              </a:tr>
              <a:tr h="26380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Всего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586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400" marR="63400" marT="0" marB="0"/>
                </a:tc>
                <a:extLst>
                  <a:ext uri="{0D108BD9-81ED-4DB2-BD59-A6C34878D82A}">
                    <a16:rowId xmlns:a16="http://schemas.microsoft.com/office/drawing/2014/main" val="3838973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15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5883ACCD-CC00-4352-8125-15420C6B96FF}"/>
              </a:ext>
            </a:extLst>
          </p:cNvPr>
          <p:cNvSpPr/>
          <p:nvPr/>
        </p:nvSpPr>
        <p:spPr>
          <a:xfrm>
            <a:off x="467544" y="740875"/>
            <a:ext cx="1800200" cy="936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ЕГЭ 2025</a:t>
            </a: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2393224B-3802-400E-B8E4-612C578217A4}"/>
              </a:ext>
            </a:extLst>
          </p:cNvPr>
          <p:cNvSpPr/>
          <p:nvPr/>
        </p:nvSpPr>
        <p:spPr>
          <a:xfrm>
            <a:off x="2987824" y="409228"/>
            <a:ext cx="4320480" cy="15841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200" dirty="0">
              <a:solidFill>
                <a:schemeClr val="tx1"/>
              </a:solidFill>
              <a:latin typeface="Times New Roman" panose="02020603050405020304" pitchFamily="18" charset="0"/>
              <a:ea typeface="Aptos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В декабре 2025 года 100% учащихся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11 класса получили «зачет» по итоговому сочинению по русскому языку в качестве допуска к ГИА.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Всего учащихся 11 классов – 15, допущено к ГИА – 15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Выдано аттестатов о среднем общем образовании – 14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Из них аттестатов: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Окончили 11 классов на «4» и «5» -3 чел.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E3C5CCE-C851-46EB-B4F1-CF8DD47AD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30278"/>
              </p:ext>
            </p:extLst>
          </p:nvPr>
        </p:nvGraphicFramePr>
        <p:xfrm>
          <a:off x="467544" y="2296657"/>
          <a:ext cx="6077585" cy="284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347781283"/>
                    </a:ext>
                  </a:extLst>
                </a:gridCol>
                <a:gridCol w="923821">
                  <a:extLst>
                    <a:ext uri="{9D8B030D-6E8A-4147-A177-3AD203B41FA5}">
                      <a16:colId xmlns:a16="http://schemas.microsoft.com/office/drawing/2014/main" val="3979552330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39339681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73270010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6378392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Предмет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Кол-во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Макс.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балл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Мин.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балл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Средний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82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Русский язык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15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75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32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48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212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Математика профиль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2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27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17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22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752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Обществознание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4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64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18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35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1855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Биология 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82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43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62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4015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Английский 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>
                          <a:effectLst/>
                        </a:rPr>
                        <a:t>2</a:t>
                      </a:r>
                      <a:endParaRPr lang="ru-RU" sz="12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86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31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58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2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8479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2182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5420</TotalTime>
  <Words>1158</Words>
  <Application>Microsoft Office PowerPoint</Application>
  <PresentationFormat>Экран (16:10)</PresentationFormat>
  <Paragraphs>460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Aptos</vt:lpstr>
      <vt:lpstr>Arial</vt:lpstr>
      <vt:lpstr>Arial Black</vt:lpstr>
      <vt:lpstr>Calibri</vt:lpstr>
      <vt:lpstr>Franklin Gothic Book</vt:lpstr>
      <vt:lpstr>Franklin Gothic Medium</vt:lpstr>
      <vt:lpstr>Monotype Corsiva</vt:lpstr>
      <vt:lpstr>Times New Roman</vt:lpstr>
      <vt:lpstr>TimesNewRomanPS-BoldMT</vt:lpstr>
      <vt:lpstr>Trebuchet MS</vt:lpstr>
      <vt:lpstr>Wingdings 3</vt:lpstr>
      <vt:lpstr>YS Text</vt:lpstr>
      <vt:lpstr>Аспект</vt:lpstr>
      <vt:lpstr>Муниципальное бюджетное общеобразовательное учреждение городского округа Королев Московской области «Средняя общеобразовательная школа № 22» </vt:lpstr>
      <vt:lpstr>ОБЩИЕ СВЕДЕНИЯ О ШКОЛЕ</vt:lpstr>
      <vt:lpstr>КАДРОВОЕ ОБЕСПЕЧЕНТЕ ОБРАЗОВАТЕЛЬНОГО ПРОЦЕССА</vt:lpstr>
      <vt:lpstr>ОСОБЕННОСТИ ОРГАНИЗАЦИИ ОБРАЗОВАТЕЛЬНОГО ПРОЦЕССА В МБОУ СОШ № 22</vt:lpstr>
      <vt:lpstr>Работа с одарёнными детьми Олимпиады 2024-2025 уч. год</vt:lpstr>
      <vt:lpstr>Презентация PowerPoint</vt:lpstr>
      <vt:lpstr>Презентация PowerPoint</vt:lpstr>
      <vt:lpstr>Динамика количества и состава обучающихся</vt:lpstr>
      <vt:lpstr>Презентация PowerPoint</vt:lpstr>
      <vt:lpstr>Презентация PowerPoint</vt:lpstr>
      <vt:lpstr>Условия осуществления образовательной деятельности дошкольный корпус на ул.Фабричной 2/7</vt:lpstr>
      <vt:lpstr>Условия осуществления образовательной деятельности дошкольный корпус на  ул. Горького 16Б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User</cp:lastModifiedBy>
  <cp:revision>245</cp:revision>
  <dcterms:created xsi:type="dcterms:W3CDTF">2021-08-06T14:57:34Z</dcterms:created>
  <dcterms:modified xsi:type="dcterms:W3CDTF">2026-03-27T13:11:35Z</dcterms:modified>
</cp:coreProperties>
</file>